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98" r:id="rId2"/>
    <p:sldId id="447" r:id="rId3"/>
    <p:sldId id="449" r:id="rId4"/>
    <p:sldId id="467" r:id="rId5"/>
    <p:sldId id="466" r:id="rId6"/>
    <p:sldId id="471" r:id="rId7"/>
    <p:sldId id="468" r:id="rId8"/>
    <p:sldId id="469" r:id="rId9"/>
    <p:sldId id="470" r:id="rId10"/>
    <p:sldId id="482" r:id="rId11"/>
    <p:sldId id="484" r:id="rId12"/>
    <p:sldId id="483" r:id="rId13"/>
    <p:sldId id="488" r:id="rId14"/>
    <p:sldId id="485" r:id="rId15"/>
    <p:sldId id="473" r:id="rId16"/>
    <p:sldId id="384" r:id="rId17"/>
    <p:sldId id="474" r:id="rId18"/>
    <p:sldId id="475" r:id="rId19"/>
    <p:sldId id="476" r:id="rId20"/>
    <p:sldId id="477" r:id="rId21"/>
    <p:sldId id="478" r:id="rId22"/>
    <p:sldId id="486" r:id="rId23"/>
    <p:sldId id="487"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orian Gans" initials="LG"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623" autoAdjust="0"/>
    <p:restoredTop sz="96357" autoAdjust="0"/>
  </p:normalViewPr>
  <p:slideViewPr>
    <p:cSldViewPr>
      <p:cViewPr varScale="1">
        <p:scale>
          <a:sx n="112" d="100"/>
          <a:sy n="112" d="100"/>
        </p:scale>
        <p:origin x="1182" y="78"/>
      </p:cViewPr>
      <p:guideLst>
        <p:guide orient="horz" pos="2160"/>
        <p:guide pos="2880"/>
      </p:guideLst>
    </p:cSldViewPr>
  </p:slideViewPr>
  <p:notesTextViewPr>
    <p:cViewPr>
      <p:scale>
        <a:sx n="1" d="1"/>
        <a:sy n="1" d="1"/>
      </p:scale>
      <p:origin x="0" y="0"/>
    </p:cViewPr>
  </p:notesTextViewPr>
  <p:notesViewPr>
    <p:cSldViewPr>
      <p:cViewPr varScale="1">
        <p:scale>
          <a:sx n="50" d="100"/>
          <a:sy n="50" d="100"/>
        </p:scale>
        <p:origin x="2640" y="2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eresa Vance" userId="0c180be3-5948-4eb0-9a95-a6f92d42c0e2" providerId="ADAL" clId="{DC3A7D69-C9A3-4D71-86EC-52795B73D94C}"/>
    <pc:docChg chg="delSld">
      <pc:chgData name="Teresa Vance" userId="0c180be3-5948-4eb0-9a95-a6f92d42c0e2" providerId="ADAL" clId="{DC3A7D69-C9A3-4D71-86EC-52795B73D94C}" dt="2025-03-18T17:30:08.425" v="0" actId="2696"/>
      <pc:docMkLst>
        <pc:docMk/>
      </pc:docMkLst>
      <pc:sldChg chg="del">
        <pc:chgData name="Teresa Vance" userId="0c180be3-5948-4eb0-9a95-a6f92d42c0e2" providerId="ADAL" clId="{DC3A7D69-C9A3-4D71-86EC-52795B73D94C}" dt="2025-03-18T17:30:08.425" v="0" actId="2696"/>
        <pc:sldMkLst>
          <pc:docMk/>
          <pc:sldMk cId="1138778873" sldId="48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CAB8396-49D1-44FF-A910-EAC694B145A1}" type="datetimeFigureOut">
              <a:rPr lang="en-US" smtClean="0"/>
              <a:t>3/18/2025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2913B7-58C5-4C9D-9315-D882D1598529}" type="slidenum">
              <a:rPr lang="en-US" smtClean="0"/>
              <a:t>‹#›</a:t>
            </a:fld>
            <a:endParaRPr lang="en-US"/>
          </a:p>
        </p:txBody>
      </p:sp>
    </p:spTree>
    <p:extLst>
      <p:ext uri="{BB962C8B-B14F-4D97-AF65-F5344CB8AC3E}">
        <p14:creationId xmlns:p14="http://schemas.microsoft.com/office/powerpoint/2010/main" val="10050449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2913B7-58C5-4C9D-9315-D882D1598529}" type="slidenum">
              <a:rPr lang="en-US" smtClean="0"/>
              <a:t>1</a:t>
            </a:fld>
            <a:endParaRPr lang="en-US"/>
          </a:p>
        </p:txBody>
      </p:sp>
    </p:spTree>
    <p:extLst>
      <p:ext uri="{BB962C8B-B14F-4D97-AF65-F5344CB8AC3E}">
        <p14:creationId xmlns:p14="http://schemas.microsoft.com/office/powerpoint/2010/main" val="1902613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7F3D13-F07E-E31E-E3F0-1890A5712E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5693DF-26C5-72C1-FF4E-AC10409DA91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E3C7E3-FF8F-47C1-A455-5ACBEC49C28F}"/>
              </a:ext>
            </a:extLst>
          </p:cNvPr>
          <p:cNvSpPr>
            <a:spLocks noGrp="1"/>
          </p:cNvSpPr>
          <p:nvPr>
            <p:ph type="body" idx="1"/>
          </p:nvPr>
        </p:nvSpPr>
        <p:spPr/>
        <p:txBody>
          <a:bodyPr/>
          <a:lstStyle/>
          <a:p>
            <a:pPr marL="0" indent="0">
              <a:buNone/>
            </a:pPr>
            <a:endParaRPr lang="en-US" dirty="0">
              <a:solidFill>
                <a:schemeClr val="bg1"/>
              </a:solidFill>
            </a:endParaRPr>
          </a:p>
          <a:p>
            <a:endParaRPr lang="en-US" dirty="0"/>
          </a:p>
        </p:txBody>
      </p:sp>
      <p:sp>
        <p:nvSpPr>
          <p:cNvPr id="4" name="Slide Number Placeholder 3">
            <a:extLst>
              <a:ext uri="{FF2B5EF4-FFF2-40B4-BE49-F238E27FC236}">
                <a16:creationId xmlns:a16="http://schemas.microsoft.com/office/drawing/2014/main" id="{CFE8A97B-4EEF-F5B5-972E-54D75C4DEA1F}"/>
              </a:ext>
            </a:extLst>
          </p:cNvPr>
          <p:cNvSpPr>
            <a:spLocks noGrp="1"/>
          </p:cNvSpPr>
          <p:nvPr>
            <p:ph type="sldNum" sz="quarter" idx="10"/>
          </p:nvPr>
        </p:nvSpPr>
        <p:spPr/>
        <p:txBody>
          <a:bodyPr/>
          <a:lstStyle/>
          <a:p>
            <a:fld id="{612913B7-58C5-4C9D-9315-D882D1598529}" type="slidenum">
              <a:rPr lang="en-US" smtClean="0"/>
              <a:t>10</a:t>
            </a:fld>
            <a:endParaRPr lang="en-US"/>
          </a:p>
        </p:txBody>
      </p:sp>
    </p:spTree>
    <p:extLst>
      <p:ext uri="{BB962C8B-B14F-4D97-AF65-F5344CB8AC3E}">
        <p14:creationId xmlns:p14="http://schemas.microsoft.com/office/powerpoint/2010/main" val="35177451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C70CD5-5A86-7303-2270-C9165887C6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A7ECA2-05CE-4882-BB21-17AC438C15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6EB08E-FCDE-0572-BD5C-65ADF3A036C4}"/>
              </a:ext>
            </a:extLst>
          </p:cNvPr>
          <p:cNvSpPr>
            <a:spLocks noGrp="1"/>
          </p:cNvSpPr>
          <p:nvPr>
            <p:ph type="body" idx="1"/>
          </p:nvPr>
        </p:nvSpPr>
        <p:spPr/>
        <p:txBody>
          <a:bodyPr/>
          <a:lstStyle/>
          <a:p>
            <a:pPr marL="0" indent="0">
              <a:buNone/>
            </a:pPr>
            <a:endParaRPr lang="en-US" dirty="0">
              <a:solidFill>
                <a:schemeClr val="bg1"/>
              </a:solidFill>
            </a:endParaRPr>
          </a:p>
          <a:p>
            <a:endParaRPr lang="en-US" dirty="0"/>
          </a:p>
        </p:txBody>
      </p:sp>
      <p:sp>
        <p:nvSpPr>
          <p:cNvPr id="4" name="Slide Number Placeholder 3">
            <a:extLst>
              <a:ext uri="{FF2B5EF4-FFF2-40B4-BE49-F238E27FC236}">
                <a16:creationId xmlns:a16="http://schemas.microsoft.com/office/drawing/2014/main" id="{9E4528B8-F6B9-81AB-A6C1-E988E7B2D8F8}"/>
              </a:ext>
            </a:extLst>
          </p:cNvPr>
          <p:cNvSpPr>
            <a:spLocks noGrp="1"/>
          </p:cNvSpPr>
          <p:nvPr>
            <p:ph type="sldNum" sz="quarter" idx="10"/>
          </p:nvPr>
        </p:nvSpPr>
        <p:spPr/>
        <p:txBody>
          <a:bodyPr/>
          <a:lstStyle/>
          <a:p>
            <a:fld id="{612913B7-58C5-4C9D-9315-D882D1598529}" type="slidenum">
              <a:rPr lang="en-US" smtClean="0"/>
              <a:t>11</a:t>
            </a:fld>
            <a:endParaRPr lang="en-US"/>
          </a:p>
        </p:txBody>
      </p:sp>
    </p:spTree>
    <p:extLst>
      <p:ext uri="{BB962C8B-B14F-4D97-AF65-F5344CB8AC3E}">
        <p14:creationId xmlns:p14="http://schemas.microsoft.com/office/powerpoint/2010/main" val="27468447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CA5C18-1E80-B569-DAD3-EDB6786386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59873C-5D4E-5F9E-935E-7708B8E2FA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092F0FB-83FA-8E1C-6CEA-8DCB242C40E4}"/>
              </a:ext>
            </a:extLst>
          </p:cNvPr>
          <p:cNvSpPr>
            <a:spLocks noGrp="1"/>
          </p:cNvSpPr>
          <p:nvPr>
            <p:ph type="body" idx="1"/>
          </p:nvPr>
        </p:nvSpPr>
        <p:spPr/>
        <p:txBody>
          <a:bodyPr/>
          <a:lstStyle/>
          <a:p>
            <a:pPr marL="0" indent="0">
              <a:buNone/>
            </a:pPr>
            <a:endParaRPr lang="en-US" dirty="0">
              <a:solidFill>
                <a:schemeClr val="bg1"/>
              </a:solidFill>
            </a:endParaRPr>
          </a:p>
          <a:p>
            <a:endParaRPr lang="en-US" dirty="0"/>
          </a:p>
        </p:txBody>
      </p:sp>
      <p:sp>
        <p:nvSpPr>
          <p:cNvPr id="4" name="Slide Number Placeholder 3">
            <a:extLst>
              <a:ext uri="{FF2B5EF4-FFF2-40B4-BE49-F238E27FC236}">
                <a16:creationId xmlns:a16="http://schemas.microsoft.com/office/drawing/2014/main" id="{F526A386-AD06-6FD3-D617-CEB93CEC5B69}"/>
              </a:ext>
            </a:extLst>
          </p:cNvPr>
          <p:cNvSpPr>
            <a:spLocks noGrp="1"/>
          </p:cNvSpPr>
          <p:nvPr>
            <p:ph type="sldNum" sz="quarter" idx="10"/>
          </p:nvPr>
        </p:nvSpPr>
        <p:spPr/>
        <p:txBody>
          <a:bodyPr/>
          <a:lstStyle/>
          <a:p>
            <a:fld id="{612913B7-58C5-4C9D-9315-D882D1598529}" type="slidenum">
              <a:rPr lang="en-US" smtClean="0"/>
              <a:t>12</a:t>
            </a:fld>
            <a:endParaRPr lang="en-US"/>
          </a:p>
        </p:txBody>
      </p:sp>
    </p:spTree>
    <p:extLst>
      <p:ext uri="{BB962C8B-B14F-4D97-AF65-F5344CB8AC3E}">
        <p14:creationId xmlns:p14="http://schemas.microsoft.com/office/powerpoint/2010/main" val="34730993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156E01-8BE6-4A66-D711-6440AE01C4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C82603-D083-3ABE-2C1E-F1D0BDF477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AE4BF3-9684-3FEA-6B85-05B2BE37986F}"/>
              </a:ext>
            </a:extLst>
          </p:cNvPr>
          <p:cNvSpPr>
            <a:spLocks noGrp="1"/>
          </p:cNvSpPr>
          <p:nvPr>
            <p:ph type="body" idx="1"/>
          </p:nvPr>
        </p:nvSpPr>
        <p:spPr/>
        <p:txBody>
          <a:bodyPr/>
          <a:lstStyle/>
          <a:p>
            <a:pPr marL="0" indent="0">
              <a:buNone/>
            </a:pPr>
            <a:endParaRPr lang="en-US" dirty="0">
              <a:solidFill>
                <a:schemeClr val="bg1"/>
              </a:solidFill>
            </a:endParaRPr>
          </a:p>
          <a:p>
            <a:endParaRPr lang="en-US" dirty="0"/>
          </a:p>
        </p:txBody>
      </p:sp>
      <p:sp>
        <p:nvSpPr>
          <p:cNvPr id="4" name="Slide Number Placeholder 3">
            <a:extLst>
              <a:ext uri="{FF2B5EF4-FFF2-40B4-BE49-F238E27FC236}">
                <a16:creationId xmlns:a16="http://schemas.microsoft.com/office/drawing/2014/main" id="{DCB013D2-1CE2-32F6-B997-0B2B65F5A721}"/>
              </a:ext>
            </a:extLst>
          </p:cNvPr>
          <p:cNvSpPr>
            <a:spLocks noGrp="1"/>
          </p:cNvSpPr>
          <p:nvPr>
            <p:ph type="sldNum" sz="quarter" idx="10"/>
          </p:nvPr>
        </p:nvSpPr>
        <p:spPr/>
        <p:txBody>
          <a:bodyPr/>
          <a:lstStyle/>
          <a:p>
            <a:fld id="{612913B7-58C5-4C9D-9315-D882D1598529}" type="slidenum">
              <a:rPr lang="en-US" smtClean="0"/>
              <a:t>13</a:t>
            </a:fld>
            <a:endParaRPr lang="en-US"/>
          </a:p>
        </p:txBody>
      </p:sp>
    </p:spTree>
    <p:extLst>
      <p:ext uri="{BB962C8B-B14F-4D97-AF65-F5344CB8AC3E}">
        <p14:creationId xmlns:p14="http://schemas.microsoft.com/office/powerpoint/2010/main" val="26381842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1F58A8-AA35-ECC7-6F6B-C01F80F490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FE76AD-D1A3-9050-B431-D7865E2D1B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C55D987-980A-AE16-E96D-1EAC4DDD9D99}"/>
              </a:ext>
            </a:extLst>
          </p:cNvPr>
          <p:cNvSpPr>
            <a:spLocks noGrp="1"/>
          </p:cNvSpPr>
          <p:nvPr>
            <p:ph type="body" idx="1"/>
          </p:nvPr>
        </p:nvSpPr>
        <p:spPr/>
        <p:txBody>
          <a:bodyPr/>
          <a:lstStyle/>
          <a:p>
            <a:pPr marL="0" indent="0">
              <a:buNone/>
            </a:pPr>
            <a:endParaRPr lang="en-US" dirty="0">
              <a:solidFill>
                <a:schemeClr val="bg1"/>
              </a:solidFill>
            </a:endParaRPr>
          </a:p>
          <a:p>
            <a:endParaRPr lang="en-US" dirty="0"/>
          </a:p>
        </p:txBody>
      </p:sp>
      <p:sp>
        <p:nvSpPr>
          <p:cNvPr id="4" name="Slide Number Placeholder 3">
            <a:extLst>
              <a:ext uri="{FF2B5EF4-FFF2-40B4-BE49-F238E27FC236}">
                <a16:creationId xmlns:a16="http://schemas.microsoft.com/office/drawing/2014/main" id="{80797A70-2C07-E36D-CB62-32C4D7E7B412}"/>
              </a:ext>
            </a:extLst>
          </p:cNvPr>
          <p:cNvSpPr>
            <a:spLocks noGrp="1"/>
          </p:cNvSpPr>
          <p:nvPr>
            <p:ph type="sldNum" sz="quarter" idx="10"/>
          </p:nvPr>
        </p:nvSpPr>
        <p:spPr/>
        <p:txBody>
          <a:bodyPr/>
          <a:lstStyle/>
          <a:p>
            <a:fld id="{612913B7-58C5-4C9D-9315-D882D1598529}" type="slidenum">
              <a:rPr lang="en-US" smtClean="0"/>
              <a:t>14</a:t>
            </a:fld>
            <a:endParaRPr lang="en-US"/>
          </a:p>
        </p:txBody>
      </p:sp>
    </p:spTree>
    <p:extLst>
      <p:ext uri="{BB962C8B-B14F-4D97-AF65-F5344CB8AC3E}">
        <p14:creationId xmlns:p14="http://schemas.microsoft.com/office/powerpoint/2010/main" val="14381999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solidFill>
                <a:schemeClr val="bg1"/>
              </a:solidFill>
            </a:endParaRPr>
          </a:p>
          <a:p>
            <a:endParaRPr lang="en-US" dirty="0"/>
          </a:p>
        </p:txBody>
      </p:sp>
      <p:sp>
        <p:nvSpPr>
          <p:cNvPr id="4" name="Slide Number Placeholder 3"/>
          <p:cNvSpPr>
            <a:spLocks noGrp="1"/>
          </p:cNvSpPr>
          <p:nvPr>
            <p:ph type="sldNum" sz="quarter" idx="10"/>
          </p:nvPr>
        </p:nvSpPr>
        <p:spPr/>
        <p:txBody>
          <a:bodyPr/>
          <a:lstStyle/>
          <a:p>
            <a:fld id="{612913B7-58C5-4C9D-9315-D882D1598529}" type="slidenum">
              <a:rPr lang="en-US" smtClean="0"/>
              <a:t>15</a:t>
            </a:fld>
            <a:endParaRPr lang="en-US"/>
          </a:p>
        </p:txBody>
      </p:sp>
    </p:spTree>
    <p:extLst>
      <p:ext uri="{BB962C8B-B14F-4D97-AF65-F5344CB8AC3E}">
        <p14:creationId xmlns:p14="http://schemas.microsoft.com/office/powerpoint/2010/main" val="24350073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solidFill>
                <a:schemeClr val="bg1"/>
              </a:solidFill>
            </a:endParaRPr>
          </a:p>
          <a:p>
            <a:endParaRPr lang="en-US" dirty="0"/>
          </a:p>
        </p:txBody>
      </p:sp>
      <p:sp>
        <p:nvSpPr>
          <p:cNvPr id="4" name="Slide Number Placeholder 3"/>
          <p:cNvSpPr>
            <a:spLocks noGrp="1"/>
          </p:cNvSpPr>
          <p:nvPr>
            <p:ph type="sldNum" sz="quarter" idx="10"/>
          </p:nvPr>
        </p:nvSpPr>
        <p:spPr/>
        <p:txBody>
          <a:bodyPr/>
          <a:lstStyle/>
          <a:p>
            <a:fld id="{612913B7-58C5-4C9D-9315-D882D1598529}" type="slidenum">
              <a:rPr lang="en-US" smtClean="0"/>
              <a:t>17</a:t>
            </a:fld>
            <a:endParaRPr lang="en-US"/>
          </a:p>
        </p:txBody>
      </p:sp>
    </p:spTree>
    <p:extLst>
      <p:ext uri="{BB962C8B-B14F-4D97-AF65-F5344CB8AC3E}">
        <p14:creationId xmlns:p14="http://schemas.microsoft.com/office/powerpoint/2010/main" val="8585432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solidFill>
                <a:schemeClr val="bg1"/>
              </a:solidFill>
            </a:endParaRPr>
          </a:p>
          <a:p>
            <a:endParaRPr lang="en-US" dirty="0"/>
          </a:p>
        </p:txBody>
      </p:sp>
      <p:sp>
        <p:nvSpPr>
          <p:cNvPr id="4" name="Slide Number Placeholder 3"/>
          <p:cNvSpPr>
            <a:spLocks noGrp="1"/>
          </p:cNvSpPr>
          <p:nvPr>
            <p:ph type="sldNum" sz="quarter" idx="10"/>
          </p:nvPr>
        </p:nvSpPr>
        <p:spPr/>
        <p:txBody>
          <a:bodyPr/>
          <a:lstStyle/>
          <a:p>
            <a:fld id="{612913B7-58C5-4C9D-9315-D882D1598529}" type="slidenum">
              <a:rPr lang="en-US" smtClean="0"/>
              <a:t>18</a:t>
            </a:fld>
            <a:endParaRPr lang="en-US"/>
          </a:p>
        </p:txBody>
      </p:sp>
    </p:spTree>
    <p:extLst>
      <p:ext uri="{BB962C8B-B14F-4D97-AF65-F5344CB8AC3E}">
        <p14:creationId xmlns:p14="http://schemas.microsoft.com/office/powerpoint/2010/main" val="28166985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solidFill>
                <a:schemeClr val="bg1"/>
              </a:solidFill>
            </a:endParaRPr>
          </a:p>
          <a:p>
            <a:endParaRPr lang="en-US" dirty="0"/>
          </a:p>
        </p:txBody>
      </p:sp>
      <p:sp>
        <p:nvSpPr>
          <p:cNvPr id="4" name="Slide Number Placeholder 3"/>
          <p:cNvSpPr>
            <a:spLocks noGrp="1"/>
          </p:cNvSpPr>
          <p:nvPr>
            <p:ph type="sldNum" sz="quarter" idx="10"/>
          </p:nvPr>
        </p:nvSpPr>
        <p:spPr/>
        <p:txBody>
          <a:bodyPr/>
          <a:lstStyle/>
          <a:p>
            <a:fld id="{612913B7-58C5-4C9D-9315-D882D1598529}" type="slidenum">
              <a:rPr lang="en-US" smtClean="0"/>
              <a:t>19</a:t>
            </a:fld>
            <a:endParaRPr lang="en-US"/>
          </a:p>
        </p:txBody>
      </p:sp>
    </p:spTree>
    <p:extLst>
      <p:ext uri="{BB962C8B-B14F-4D97-AF65-F5344CB8AC3E}">
        <p14:creationId xmlns:p14="http://schemas.microsoft.com/office/powerpoint/2010/main" val="21934406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solidFill>
                <a:schemeClr val="bg1"/>
              </a:solidFill>
            </a:endParaRPr>
          </a:p>
          <a:p>
            <a:endParaRPr lang="en-US" dirty="0"/>
          </a:p>
        </p:txBody>
      </p:sp>
      <p:sp>
        <p:nvSpPr>
          <p:cNvPr id="4" name="Slide Number Placeholder 3"/>
          <p:cNvSpPr>
            <a:spLocks noGrp="1"/>
          </p:cNvSpPr>
          <p:nvPr>
            <p:ph type="sldNum" sz="quarter" idx="10"/>
          </p:nvPr>
        </p:nvSpPr>
        <p:spPr/>
        <p:txBody>
          <a:bodyPr/>
          <a:lstStyle/>
          <a:p>
            <a:fld id="{612913B7-58C5-4C9D-9315-D882D1598529}" type="slidenum">
              <a:rPr lang="en-US" smtClean="0"/>
              <a:t>20</a:t>
            </a:fld>
            <a:endParaRPr lang="en-US"/>
          </a:p>
        </p:txBody>
      </p:sp>
    </p:spTree>
    <p:extLst>
      <p:ext uri="{BB962C8B-B14F-4D97-AF65-F5344CB8AC3E}">
        <p14:creationId xmlns:p14="http://schemas.microsoft.com/office/powerpoint/2010/main" val="25428772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solidFill>
                <a:schemeClr val="bg1"/>
              </a:solidFill>
            </a:endParaRPr>
          </a:p>
          <a:p>
            <a:endParaRPr lang="en-US" dirty="0"/>
          </a:p>
        </p:txBody>
      </p:sp>
      <p:sp>
        <p:nvSpPr>
          <p:cNvPr id="4" name="Slide Number Placeholder 3"/>
          <p:cNvSpPr>
            <a:spLocks noGrp="1"/>
          </p:cNvSpPr>
          <p:nvPr>
            <p:ph type="sldNum" sz="quarter" idx="10"/>
          </p:nvPr>
        </p:nvSpPr>
        <p:spPr/>
        <p:txBody>
          <a:bodyPr/>
          <a:lstStyle/>
          <a:p>
            <a:fld id="{612913B7-58C5-4C9D-9315-D882D1598529}" type="slidenum">
              <a:rPr lang="en-US" smtClean="0"/>
              <a:t>2</a:t>
            </a:fld>
            <a:endParaRPr lang="en-US"/>
          </a:p>
        </p:txBody>
      </p:sp>
    </p:spTree>
    <p:extLst>
      <p:ext uri="{BB962C8B-B14F-4D97-AF65-F5344CB8AC3E}">
        <p14:creationId xmlns:p14="http://schemas.microsoft.com/office/powerpoint/2010/main" val="20264450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solidFill>
                <a:schemeClr val="bg1"/>
              </a:solidFill>
            </a:endParaRPr>
          </a:p>
          <a:p>
            <a:endParaRPr lang="en-US" dirty="0"/>
          </a:p>
        </p:txBody>
      </p:sp>
      <p:sp>
        <p:nvSpPr>
          <p:cNvPr id="4" name="Slide Number Placeholder 3"/>
          <p:cNvSpPr>
            <a:spLocks noGrp="1"/>
          </p:cNvSpPr>
          <p:nvPr>
            <p:ph type="sldNum" sz="quarter" idx="10"/>
          </p:nvPr>
        </p:nvSpPr>
        <p:spPr/>
        <p:txBody>
          <a:bodyPr/>
          <a:lstStyle/>
          <a:p>
            <a:fld id="{612913B7-58C5-4C9D-9315-D882D1598529}" type="slidenum">
              <a:rPr lang="en-US" smtClean="0"/>
              <a:t>21</a:t>
            </a:fld>
            <a:endParaRPr lang="en-US"/>
          </a:p>
        </p:txBody>
      </p:sp>
    </p:spTree>
    <p:extLst>
      <p:ext uri="{BB962C8B-B14F-4D97-AF65-F5344CB8AC3E}">
        <p14:creationId xmlns:p14="http://schemas.microsoft.com/office/powerpoint/2010/main" val="81397526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9A4C99-20F2-2A84-556F-BE51313D33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A8B997-AC48-813A-F230-0131917095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2679EC-85F3-5624-4A55-874552F7C11C}"/>
              </a:ext>
            </a:extLst>
          </p:cNvPr>
          <p:cNvSpPr>
            <a:spLocks noGrp="1"/>
          </p:cNvSpPr>
          <p:nvPr>
            <p:ph type="body" idx="1"/>
          </p:nvPr>
        </p:nvSpPr>
        <p:spPr/>
        <p:txBody>
          <a:bodyPr/>
          <a:lstStyle/>
          <a:p>
            <a:pPr marL="0" indent="0">
              <a:buNone/>
            </a:pPr>
            <a:endParaRPr lang="en-US" dirty="0">
              <a:solidFill>
                <a:schemeClr val="bg1"/>
              </a:solidFill>
            </a:endParaRPr>
          </a:p>
          <a:p>
            <a:endParaRPr lang="en-US" dirty="0"/>
          </a:p>
        </p:txBody>
      </p:sp>
      <p:sp>
        <p:nvSpPr>
          <p:cNvPr id="4" name="Slide Number Placeholder 3">
            <a:extLst>
              <a:ext uri="{FF2B5EF4-FFF2-40B4-BE49-F238E27FC236}">
                <a16:creationId xmlns:a16="http://schemas.microsoft.com/office/drawing/2014/main" id="{F9C13ECA-BCE9-086D-F750-796D805DC2BC}"/>
              </a:ext>
            </a:extLst>
          </p:cNvPr>
          <p:cNvSpPr>
            <a:spLocks noGrp="1"/>
          </p:cNvSpPr>
          <p:nvPr>
            <p:ph type="sldNum" sz="quarter" idx="10"/>
          </p:nvPr>
        </p:nvSpPr>
        <p:spPr/>
        <p:txBody>
          <a:bodyPr/>
          <a:lstStyle/>
          <a:p>
            <a:fld id="{612913B7-58C5-4C9D-9315-D882D1598529}" type="slidenum">
              <a:rPr lang="en-US" smtClean="0"/>
              <a:t>22</a:t>
            </a:fld>
            <a:endParaRPr lang="en-US"/>
          </a:p>
        </p:txBody>
      </p:sp>
    </p:spTree>
    <p:extLst>
      <p:ext uri="{BB962C8B-B14F-4D97-AF65-F5344CB8AC3E}">
        <p14:creationId xmlns:p14="http://schemas.microsoft.com/office/powerpoint/2010/main" val="17470178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16FFEE-91FD-65DE-A542-1D671FCBFE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6B4D58-B558-9220-4461-A8F0AA5E9D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564ADD-03D1-2D7A-DCB6-6FDFF015A513}"/>
              </a:ext>
            </a:extLst>
          </p:cNvPr>
          <p:cNvSpPr>
            <a:spLocks noGrp="1"/>
          </p:cNvSpPr>
          <p:nvPr>
            <p:ph type="body" idx="1"/>
          </p:nvPr>
        </p:nvSpPr>
        <p:spPr/>
        <p:txBody>
          <a:bodyPr/>
          <a:lstStyle/>
          <a:p>
            <a:pPr marL="0" indent="0">
              <a:buNone/>
            </a:pPr>
            <a:endParaRPr lang="en-US" dirty="0">
              <a:solidFill>
                <a:schemeClr val="bg1"/>
              </a:solidFill>
            </a:endParaRPr>
          </a:p>
          <a:p>
            <a:endParaRPr lang="en-US" dirty="0"/>
          </a:p>
        </p:txBody>
      </p:sp>
      <p:sp>
        <p:nvSpPr>
          <p:cNvPr id="4" name="Slide Number Placeholder 3">
            <a:extLst>
              <a:ext uri="{FF2B5EF4-FFF2-40B4-BE49-F238E27FC236}">
                <a16:creationId xmlns:a16="http://schemas.microsoft.com/office/drawing/2014/main" id="{7FAB2C70-4C3A-11D3-9B66-78426719EEA7}"/>
              </a:ext>
            </a:extLst>
          </p:cNvPr>
          <p:cNvSpPr>
            <a:spLocks noGrp="1"/>
          </p:cNvSpPr>
          <p:nvPr>
            <p:ph type="sldNum" sz="quarter" idx="10"/>
          </p:nvPr>
        </p:nvSpPr>
        <p:spPr/>
        <p:txBody>
          <a:bodyPr/>
          <a:lstStyle/>
          <a:p>
            <a:fld id="{612913B7-58C5-4C9D-9315-D882D1598529}" type="slidenum">
              <a:rPr lang="en-US" smtClean="0"/>
              <a:t>23</a:t>
            </a:fld>
            <a:endParaRPr lang="en-US"/>
          </a:p>
        </p:txBody>
      </p:sp>
    </p:spTree>
    <p:extLst>
      <p:ext uri="{BB962C8B-B14F-4D97-AF65-F5344CB8AC3E}">
        <p14:creationId xmlns:p14="http://schemas.microsoft.com/office/powerpoint/2010/main" val="18683157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solidFill>
                <a:schemeClr val="bg1"/>
              </a:solidFill>
            </a:endParaRPr>
          </a:p>
          <a:p>
            <a:endParaRPr lang="en-US" dirty="0"/>
          </a:p>
        </p:txBody>
      </p:sp>
      <p:sp>
        <p:nvSpPr>
          <p:cNvPr id="4" name="Slide Number Placeholder 3"/>
          <p:cNvSpPr>
            <a:spLocks noGrp="1"/>
          </p:cNvSpPr>
          <p:nvPr>
            <p:ph type="sldNum" sz="quarter" idx="10"/>
          </p:nvPr>
        </p:nvSpPr>
        <p:spPr/>
        <p:txBody>
          <a:bodyPr/>
          <a:lstStyle/>
          <a:p>
            <a:fld id="{612913B7-58C5-4C9D-9315-D882D1598529}" type="slidenum">
              <a:rPr lang="en-US" smtClean="0"/>
              <a:t>3</a:t>
            </a:fld>
            <a:endParaRPr lang="en-US"/>
          </a:p>
        </p:txBody>
      </p:sp>
    </p:spTree>
    <p:extLst>
      <p:ext uri="{BB962C8B-B14F-4D97-AF65-F5344CB8AC3E}">
        <p14:creationId xmlns:p14="http://schemas.microsoft.com/office/powerpoint/2010/main" val="34080245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solidFill>
                <a:schemeClr val="bg1"/>
              </a:solidFill>
            </a:endParaRPr>
          </a:p>
          <a:p>
            <a:endParaRPr lang="en-US" dirty="0"/>
          </a:p>
        </p:txBody>
      </p:sp>
      <p:sp>
        <p:nvSpPr>
          <p:cNvPr id="4" name="Slide Number Placeholder 3"/>
          <p:cNvSpPr>
            <a:spLocks noGrp="1"/>
          </p:cNvSpPr>
          <p:nvPr>
            <p:ph type="sldNum" sz="quarter" idx="10"/>
          </p:nvPr>
        </p:nvSpPr>
        <p:spPr/>
        <p:txBody>
          <a:bodyPr/>
          <a:lstStyle/>
          <a:p>
            <a:fld id="{612913B7-58C5-4C9D-9315-D882D1598529}" type="slidenum">
              <a:rPr lang="en-US" smtClean="0"/>
              <a:t>4</a:t>
            </a:fld>
            <a:endParaRPr lang="en-US"/>
          </a:p>
        </p:txBody>
      </p:sp>
    </p:spTree>
    <p:extLst>
      <p:ext uri="{BB962C8B-B14F-4D97-AF65-F5344CB8AC3E}">
        <p14:creationId xmlns:p14="http://schemas.microsoft.com/office/powerpoint/2010/main" val="10801865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solidFill>
                <a:schemeClr val="bg1"/>
              </a:solidFill>
            </a:endParaRPr>
          </a:p>
          <a:p>
            <a:endParaRPr lang="en-US" dirty="0"/>
          </a:p>
        </p:txBody>
      </p:sp>
      <p:sp>
        <p:nvSpPr>
          <p:cNvPr id="4" name="Slide Number Placeholder 3"/>
          <p:cNvSpPr>
            <a:spLocks noGrp="1"/>
          </p:cNvSpPr>
          <p:nvPr>
            <p:ph type="sldNum" sz="quarter" idx="10"/>
          </p:nvPr>
        </p:nvSpPr>
        <p:spPr/>
        <p:txBody>
          <a:bodyPr/>
          <a:lstStyle/>
          <a:p>
            <a:fld id="{612913B7-58C5-4C9D-9315-D882D1598529}" type="slidenum">
              <a:rPr lang="en-US" smtClean="0"/>
              <a:t>5</a:t>
            </a:fld>
            <a:endParaRPr lang="en-US"/>
          </a:p>
        </p:txBody>
      </p:sp>
    </p:spTree>
    <p:extLst>
      <p:ext uri="{BB962C8B-B14F-4D97-AF65-F5344CB8AC3E}">
        <p14:creationId xmlns:p14="http://schemas.microsoft.com/office/powerpoint/2010/main" val="16484174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solidFill>
                <a:schemeClr val="bg1"/>
              </a:solidFill>
            </a:endParaRPr>
          </a:p>
          <a:p>
            <a:endParaRPr lang="en-US" dirty="0"/>
          </a:p>
        </p:txBody>
      </p:sp>
      <p:sp>
        <p:nvSpPr>
          <p:cNvPr id="4" name="Slide Number Placeholder 3"/>
          <p:cNvSpPr>
            <a:spLocks noGrp="1"/>
          </p:cNvSpPr>
          <p:nvPr>
            <p:ph type="sldNum" sz="quarter" idx="10"/>
          </p:nvPr>
        </p:nvSpPr>
        <p:spPr/>
        <p:txBody>
          <a:bodyPr/>
          <a:lstStyle/>
          <a:p>
            <a:fld id="{612913B7-58C5-4C9D-9315-D882D1598529}" type="slidenum">
              <a:rPr lang="en-US" smtClean="0"/>
              <a:t>6</a:t>
            </a:fld>
            <a:endParaRPr lang="en-US"/>
          </a:p>
        </p:txBody>
      </p:sp>
    </p:spTree>
    <p:extLst>
      <p:ext uri="{BB962C8B-B14F-4D97-AF65-F5344CB8AC3E}">
        <p14:creationId xmlns:p14="http://schemas.microsoft.com/office/powerpoint/2010/main" val="33228526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solidFill>
                <a:schemeClr val="bg1"/>
              </a:solidFill>
            </a:endParaRPr>
          </a:p>
          <a:p>
            <a:endParaRPr lang="en-US" dirty="0"/>
          </a:p>
        </p:txBody>
      </p:sp>
      <p:sp>
        <p:nvSpPr>
          <p:cNvPr id="4" name="Slide Number Placeholder 3"/>
          <p:cNvSpPr>
            <a:spLocks noGrp="1"/>
          </p:cNvSpPr>
          <p:nvPr>
            <p:ph type="sldNum" sz="quarter" idx="10"/>
          </p:nvPr>
        </p:nvSpPr>
        <p:spPr/>
        <p:txBody>
          <a:bodyPr/>
          <a:lstStyle/>
          <a:p>
            <a:fld id="{612913B7-58C5-4C9D-9315-D882D1598529}" type="slidenum">
              <a:rPr lang="en-US" smtClean="0"/>
              <a:t>7</a:t>
            </a:fld>
            <a:endParaRPr lang="en-US"/>
          </a:p>
        </p:txBody>
      </p:sp>
    </p:spTree>
    <p:extLst>
      <p:ext uri="{BB962C8B-B14F-4D97-AF65-F5344CB8AC3E}">
        <p14:creationId xmlns:p14="http://schemas.microsoft.com/office/powerpoint/2010/main" val="19924232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solidFill>
                <a:schemeClr val="bg1"/>
              </a:solidFill>
            </a:endParaRPr>
          </a:p>
          <a:p>
            <a:endParaRPr lang="en-US" dirty="0"/>
          </a:p>
        </p:txBody>
      </p:sp>
      <p:sp>
        <p:nvSpPr>
          <p:cNvPr id="4" name="Slide Number Placeholder 3"/>
          <p:cNvSpPr>
            <a:spLocks noGrp="1"/>
          </p:cNvSpPr>
          <p:nvPr>
            <p:ph type="sldNum" sz="quarter" idx="10"/>
          </p:nvPr>
        </p:nvSpPr>
        <p:spPr/>
        <p:txBody>
          <a:bodyPr/>
          <a:lstStyle/>
          <a:p>
            <a:fld id="{612913B7-58C5-4C9D-9315-D882D1598529}" type="slidenum">
              <a:rPr lang="en-US" smtClean="0"/>
              <a:t>8</a:t>
            </a:fld>
            <a:endParaRPr lang="en-US"/>
          </a:p>
        </p:txBody>
      </p:sp>
    </p:spTree>
    <p:extLst>
      <p:ext uri="{BB962C8B-B14F-4D97-AF65-F5344CB8AC3E}">
        <p14:creationId xmlns:p14="http://schemas.microsoft.com/office/powerpoint/2010/main" val="1701394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solidFill>
                <a:schemeClr val="bg1"/>
              </a:solidFill>
            </a:endParaRPr>
          </a:p>
          <a:p>
            <a:endParaRPr lang="en-US" dirty="0"/>
          </a:p>
        </p:txBody>
      </p:sp>
      <p:sp>
        <p:nvSpPr>
          <p:cNvPr id="4" name="Slide Number Placeholder 3"/>
          <p:cNvSpPr>
            <a:spLocks noGrp="1"/>
          </p:cNvSpPr>
          <p:nvPr>
            <p:ph type="sldNum" sz="quarter" idx="10"/>
          </p:nvPr>
        </p:nvSpPr>
        <p:spPr/>
        <p:txBody>
          <a:bodyPr/>
          <a:lstStyle/>
          <a:p>
            <a:fld id="{612913B7-58C5-4C9D-9315-D882D1598529}" type="slidenum">
              <a:rPr lang="en-US" smtClean="0"/>
              <a:t>9</a:t>
            </a:fld>
            <a:endParaRPr lang="en-US"/>
          </a:p>
        </p:txBody>
      </p:sp>
    </p:spTree>
    <p:extLst>
      <p:ext uri="{BB962C8B-B14F-4D97-AF65-F5344CB8AC3E}">
        <p14:creationId xmlns:p14="http://schemas.microsoft.com/office/powerpoint/2010/main" val="30822950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C7EF3CF-5E4B-4949-8E15-5B5BF4AD1603}" type="datetimeFigureOut">
              <a:rPr lang="en-US" smtClean="0"/>
              <a:t>3/18/2025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19BB29-2434-4CF9-B1A4-A8DF6C8035EE}" type="slidenum">
              <a:rPr lang="en-US" smtClean="0"/>
              <a:t>‹#›</a:t>
            </a:fld>
            <a:endParaRPr lang="en-US"/>
          </a:p>
        </p:txBody>
      </p:sp>
    </p:spTree>
    <p:extLst>
      <p:ext uri="{BB962C8B-B14F-4D97-AF65-F5344CB8AC3E}">
        <p14:creationId xmlns:p14="http://schemas.microsoft.com/office/powerpoint/2010/main" val="1183512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C7EF3CF-5E4B-4949-8E15-5B5BF4AD1603}" type="datetimeFigureOut">
              <a:rPr lang="en-US" smtClean="0"/>
              <a:t>3/18/2025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19BB29-2434-4CF9-B1A4-A8DF6C8035EE}" type="slidenum">
              <a:rPr lang="en-US" smtClean="0"/>
              <a:t>‹#›</a:t>
            </a:fld>
            <a:endParaRPr lang="en-US"/>
          </a:p>
        </p:txBody>
      </p:sp>
    </p:spTree>
    <p:extLst>
      <p:ext uri="{BB962C8B-B14F-4D97-AF65-F5344CB8AC3E}">
        <p14:creationId xmlns:p14="http://schemas.microsoft.com/office/powerpoint/2010/main" val="306509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C7EF3CF-5E4B-4949-8E15-5B5BF4AD1603}" type="datetimeFigureOut">
              <a:rPr lang="en-US" smtClean="0"/>
              <a:t>3/18/2025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19BB29-2434-4CF9-B1A4-A8DF6C8035EE}" type="slidenum">
              <a:rPr lang="en-US" smtClean="0"/>
              <a:t>‹#›</a:t>
            </a:fld>
            <a:endParaRPr lang="en-US"/>
          </a:p>
        </p:txBody>
      </p:sp>
    </p:spTree>
    <p:extLst>
      <p:ext uri="{BB962C8B-B14F-4D97-AF65-F5344CB8AC3E}">
        <p14:creationId xmlns:p14="http://schemas.microsoft.com/office/powerpoint/2010/main" val="2625291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C7EF3CF-5E4B-4949-8E15-5B5BF4AD1603}" type="datetimeFigureOut">
              <a:rPr lang="en-US" smtClean="0"/>
              <a:t>3/18/2025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19BB29-2434-4CF9-B1A4-A8DF6C8035EE}" type="slidenum">
              <a:rPr lang="en-US" smtClean="0"/>
              <a:t>‹#›</a:t>
            </a:fld>
            <a:endParaRPr lang="en-US"/>
          </a:p>
        </p:txBody>
      </p:sp>
    </p:spTree>
    <p:extLst>
      <p:ext uri="{BB962C8B-B14F-4D97-AF65-F5344CB8AC3E}">
        <p14:creationId xmlns:p14="http://schemas.microsoft.com/office/powerpoint/2010/main" val="3352950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C7EF3CF-5E4B-4949-8E15-5B5BF4AD1603}" type="datetimeFigureOut">
              <a:rPr lang="en-US" smtClean="0"/>
              <a:t>3/18/2025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19BB29-2434-4CF9-B1A4-A8DF6C8035EE}" type="slidenum">
              <a:rPr lang="en-US" smtClean="0"/>
              <a:t>‹#›</a:t>
            </a:fld>
            <a:endParaRPr lang="en-US"/>
          </a:p>
        </p:txBody>
      </p:sp>
    </p:spTree>
    <p:extLst>
      <p:ext uri="{BB962C8B-B14F-4D97-AF65-F5344CB8AC3E}">
        <p14:creationId xmlns:p14="http://schemas.microsoft.com/office/powerpoint/2010/main" val="4243411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C7EF3CF-5E4B-4949-8E15-5B5BF4AD1603}" type="datetimeFigureOut">
              <a:rPr lang="en-US" smtClean="0"/>
              <a:t>3/18/2025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19BB29-2434-4CF9-B1A4-A8DF6C8035EE}" type="slidenum">
              <a:rPr lang="en-US" smtClean="0"/>
              <a:t>‹#›</a:t>
            </a:fld>
            <a:endParaRPr lang="en-US"/>
          </a:p>
        </p:txBody>
      </p:sp>
    </p:spTree>
    <p:extLst>
      <p:ext uri="{BB962C8B-B14F-4D97-AF65-F5344CB8AC3E}">
        <p14:creationId xmlns:p14="http://schemas.microsoft.com/office/powerpoint/2010/main" val="15318894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C7EF3CF-5E4B-4949-8E15-5B5BF4AD1603}" type="datetimeFigureOut">
              <a:rPr lang="en-US" smtClean="0"/>
              <a:t>3/18/2025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19BB29-2434-4CF9-B1A4-A8DF6C8035EE}" type="slidenum">
              <a:rPr lang="en-US" smtClean="0"/>
              <a:t>‹#›</a:t>
            </a:fld>
            <a:endParaRPr lang="en-US"/>
          </a:p>
        </p:txBody>
      </p:sp>
    </p:spTree>
    <p:extLst>
      <p:ext uri="{BB962C8B-B14F-4D97-AF65-F5344CB8AC3E}">
        <p14:creationId xmlns:p14="http://schemas.microsoft.com/office/powerpoint/2010/main" val="3862227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C7EF3CF-5E4B-4949-8E15-5B5BF4AD1603}" type="datetimeFigureOut">
              <a:rPr lang="en-US" smtClean="0"/>
              <a:t>3/18/2025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19BB29-2434-4CF9-B1A4-A8DF6C8035EE}" type="slidenum">
              <a:rPr lang="en-US" smtClean="0"/>
              <a:t>‹#›</a:t>
            </a:fld>
            <a:endParaRPr lang="en-US"/>
          </a:p>
        </p:txBody>
      </p:sp>
    </p:spTree>
    <p:extLst>
      <p:ext uri="{BB962C8B-B14F-4D97-AF65-F5344CB8AC3E}">
        <p14:creationId xmlns:p14="http://schemas.microsoft.com/office/powerpoint/2010/main" val="14173838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7EF3CF-5E4B-4949-8E15-5B5BF4AD1603}" type="datetimeFigureOut">
              <a:rPr lang="en-US" smtClean="0"/>
              <a:t>3/18/2025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19BB29-2434-4CF9-B1A4-A8DF6C8035EE}" type="slidenum">
              <a:rPr lang="en-US" smtClean="0"/>
              <a:t>‹#›</a:t>
            </a:fld>
            <a:endParaRPr lang="en-US"/>
          </a:p>
        </p:txBody>
      </p:sp>
    </p:spTree>
    <p:extLst>
      <p:ext uri="{BB962C8B-B14F-4D97-AF65-F5344CB8AC3E}">
        <p14:creationId xmlns:p14="http://schemas.microsoft.com/office/powerpoint/2010/main" val="13867379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C7EF3CF-5E4B-4949-8E15-5B5BF4AD1603}" type="datetimeFigureOut">
              <a:rPr lang="en-US" smtClean="0"/>
              <a:t>3/18/2025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19BB29-2434-4CF9-B1A4-A8DF6C8035EE}" type="slidenum">
              <a:rPr lang="en-US" smtClean="0"/>
              <a:t>‹#›</a:t>
            </a:fld>
            <a:endParaRPr lang="en-US"/>
          </a:p>
        </p:txBody>
      </p:sp>
    </p:spTree>
    <p:extLst>
      <p:ext uri="{BB962C8B-B14F-4D97-AF65-F5344CB8AC3E}">
        <p14:creationId xmlns:p14="http://schemas.microsoft.com/office/powerpoint/2010/main" val="11739004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C7EF3CF-5E4B-4949-8E15-5B5BF4AD1603}" type="datetimeFigureOut">
              <a:rPr lang="en-US" smtClean="0"/>
              <a:t>3/18/2025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19BB29-2434-4CF9-B1A4-A8DF6C8035EE}" type="slidenum">
              <a:rPr lang="en-US" smtClean="0"/>
              <a:t>‹#›</a:t>
            </a:fld>
            <a:endParaRPr lang="en-US"/>
          </a:p>
        </p:txBody>
      </p:sp>
    </p:spTree>
    <p:extLst>
      <p:ext uri="{BB962C8B-B14F-4D97-AF65-F5344CB8AC3E}">
        <p14:creationId xmlns:p14="http://schemas.microsoft.com/office/powerpoint/2010/main" val="25046929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7EF3CF-5E4B-4949-8E15-5B5BF4AD1603}" type="datetimeFigureOut">
              <a:rPr lang="en-US" smtClean="0"/>
              <a:t>3/18/2025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19BB29-2434-4CF9-B1A4-A8DF6C8035EE}" type="slidenum">
              <a:rPr lang="en-US" smtClean="0"/>
              <a:t>‹#›</a:t>
            </a:fld>
            <a:endParaRPr lang="en-US"/>
          </a:p>
        </p:txBody>
      </p:sp>
    </p:spTree>
    <p:extLst>
      <p:ext uri="{BB962C8B-B14F-4D97-AF65-F5344CB8AC3E}">
        <p14:creationId xmlns:p14="http://schemas.microsoft.com/office/powerpoint/2010/main" val="12987427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296606" y="1434642"/>
            <a:ext cx="5294800" cy="430887"/>
          </a:xfrm>
          <a:prstGeom prst="rect">
            <a:avLst/>
          </a:prstGeom>
          <a:noFill/>
        </p:spPr>
        <p:txBody>
          <a:bodyPr wrap="square" rtlCol="0">
            <a:spAutoFit/>
          </a:bodyPr>
          <a:lstStyle/>
          <a:p>
            <a:endParaRPr lang="en-US" sz="1100" dirty="0">
              <a:latin typeface="Merriweather" panose="00000500000000000000" pitchFamily="2" charset="0"/>
            </a:endParaRPr>
          </a:p>
          <a:p>
            <a:endParaRPr lang="en-US" sz="1100" dirty="0">
              <a:latin typeface="Merriweather" panose="00000500000000000000" pitchFamily="2" charset="0"/>
            </a:endParaRPr>
          </a:p>
        </p:txBody>
      </p:sp>
      <p:sp>
        <p:nvSpPr>
          <p:cNvPr id="5" name="Rectangle 4">
            <a:extLst>
              <a:ext uri="{FF2B5EF4-FFF2-40B4-BE49-F238E27FC236}">
                <a16:creationId xmlns:a16="http://schemas.microsoft.com/office/drawing/2014/main" id="{52337D64-43F5-F85D-36DC-946EE403373F}"/>
              </a:ext>
            </a:extLst>
          </p:cNvPr>
          <p:cNvSpPr/>
          <p:nvPr/>
        </p:nvSpPr>
        <p:spPr>
          <a:xfrm>
            <a:off x="-121228" y="-1581150"/>
            <a:ext cx="564571" cy="10020300"/>
          </a:xfrm>
          <a:prstGeom prst="rect">
            <a:avLst/>
          </a:prstGeom>
          <a:solidFill>
            <a:srgbClr val="F0CDA1"/>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Arial "/>
              <a:ea typeface="+mn-ea"/>
              <a:cs typeface="+mn-cs"/>
            </a:endParaRPr>
          </a:p>
        </p:txBody>
      </p:sp>
      <p:sp>
        <p:nvSpPr>
          <p:cNvPr id="11" name="TextBox 10">
            <a:extLst>
              <a:ext uri="{FF2B5EF4-FFF2-40B4-BE49-F238E27FC236}">
                <a16:creationId xmlns:a16="http://schemas.microsoft.com/office/drawing/2014/main" id="{C00FF48C-6873-EFC5-04F7-C63AE4CF5C3B}"/>
              </a:ext>
            </a:extLst>
          </p:cNvPr>
          <p:cNvSpPr txBox="1"/>
          <p:nvPr/>
        </p:nvSpPr>
        <p:spPr>
          <a:xfrm>
            <a:off x="668705" y="152400"/>
            <a:ext cx="4631820" cy="4093428"/>
          </a:xfrm>
          <a:prstGeom prst="rect">
            <a:avLst/>
          </a:prstGeom>
          <a:noFill/>
        </p:spPr>
        <p:txBody>
          <a:bodyPr wrap="square">
            <a:spAutoFit/>
            <a:scene3d>
              <a:camera prst="orthographicFront"/>
              <a:lightRig rig="threePt" dir="t"/>
            </a:scene3d>
            <a:sp3d extrusionH="57150">
              <a:bevelT w="38100" h="38100"/>
            </a:sp3d>
          </a:bodyPr>
          <a:lstStyle/>
          <a:p>
            <a:r>
              <a:rPr lang="en-US" sz="6500" b="1" dirty="0">
                <a:solidFill>
                  <a:srgbClr val="64B2C1"/>
                </a:solidFill>
                <a:effectLst>
                  <a:outerShdw blurRad="63500" dist="50800" dir="13500000" sx="0" sy="0">
                    <a:schemeClr val="tx1">
                      <a:alpha val="73000"/>
                    </a:schemeClr>
                  </a:outerShdw>
                </a:effectLst>
                <a:latin typeface="Gill Sans MT" panose="020B0502020104020203" pitchFamily="34" charset="0"/>
                <a:ea typeface="Arial" panose="020B0604020202020204" pitchFamily="34" charset="0"/>
                <a:cs typeface="Times New Roman" panose="02020603050405020304" pitchFamily="18" charset="0"/>
              </a:rPr>
              <a:t>PARENTS FOR PARENTS CLASS</a:t>
            </a:r>
            <a:endParaRPr lang="en-US" b="1" dirty="0"/>
          </a:p>
        </p:txBody>
      </p:sp>
      <p:sp>
        <p:nvSpPr>
          <p:cNvPr id="13" name="TextBox 12">
            <a:extLst>
              <a:ext uri="{FF2B5EF4-FFF2-40B4-BE49-F238E27FC236}">
                <a16:creationId xmlns:a16="http://schemas.microsoft.com/office/drawing/2014/main" id="{4E577EEA-27A1-C0F2-CEC1-05947CE9B7AC}"/>
              </a:ext>
            </a:extLst>
          </p:cNvPr>
          <p:cNvSpPr txBox="1"/>
          <p:nvPr/>
        </p:nvSpPr>
        <p:spPr>
          <a:xfrm>
            <a:off x="668705" y="4281435"/>
            <a:ext cx="4631820" cy="1015663"/>
          </a:xfrm>
          <a:prstGeom prst="rect">
            <a:avLst/>
          </a:prstGeom>
          <a:noFill/>
        </p:spPr>
        <p:txBody>
          <a:bodyPr wrap="square">
            <a:spAutoFit/>
          </a:bodyPr>
          <a:lstStyle/>
          <a:p>
            <a:r>
              <a:rPr lang="en-US" sz="3000" b="1" kern="1400" cap="all" spc="-50" dirty="0">
                <a:solidFill>
                  <a:srgbClr val="FFFFFF"/>
                </a:solidFill>
                <a:effectLst/>
                <a:latin typeface="Gill Sans MT" panose="020B0502020104020203" pitchFamily="34" charset="0"/>
                <a:ea typeface="Gill Sans MT" panose="020B0502020104020203" pitchFamily="34" charset="0"/>
                <a:cs typeface="Times New Roman" panose="02020603050405020304" pitchFamily="18" charset="0"/>
              </a:rPr>
              <a:t>TAKING  THINGS one day at a time</a:t>
            </a:r>
            <a:endParaRPr lang="en-US" sz="3000" b="1" dirty="0"/>
          </a:p>
        </p:txBody>
      </p:sp>
    </p:spTree>
    <p:extLst>
      <p:ext uri="{BB962C8B-B14F-4D97-AF65-F5344CB8AC3E}">
        <p14:creationId xmlns:p14="http://schemas.microsoft.com/office/powerpoint/2010/main" val="2027583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70D808-6A7B-F278-A515-6E2C73FDEABF}"/>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59C4EED-2AD5-9438-3F78-394E702F94B1}"/>
              </a:ext>
            </a:extLst>
          </p:cNvPr>
          <p:cNvSpPr>
            <a:spLocks noGrp="1"/>
          </p:cNvSpPr>
          <p:nvPr>
            <p:ph idx="1"/>
          </p:nvPr>
        </p:nvSpPr>
        <p:spPr/>
        <p:txBody>
          <a:bodyPr>
            <a:normAutofit/>
          </a:bodyPr>
          <a:lstStyle/>
          <a:p>
            <a:pPr>
              <a:spcBef>
                <a:spcPts val="0"/>
              </a:spcBef>
              <a:defRPr/>
            </a:pPr>
            <a:endParaRPr lang="en-US" sz="1600" dirty="0">
              <a:solidFill>
                <a:schemeClr val="bg1"/>
              </a:solidFill>
              <a:latin typeface="Merriweather" panose="00000500000000000000" pitchFamily="2" charset="0"/>
            </a:endParaRPr>
          </a:p>
          <a:p>
            <a:endParaRPr lang="en-US" sz="1600" dirty="0">
              <a:solidFill>
                <a:schemeClr val="bg1"/>
              </a:solidFill>
            </a:endParaRPr>
          </a:p>
          <a:p>
            <a:pPr lvl="1"/>
            <a:endParaRPr lang="en-US" sz="1600" dirty="0">
              <a:solidFill>
                <a:schemeClr val="bg1"/>
              </a:solidFill>
              <a:latin typeface="Merriweather" panose="00000500000000000000" pitchFamily="2" charset="0"/>
            </a:endParaRPr>
          </a:p>
          <a:p>
            <a:endParaRPr lang="en-US" sz="1600" dirty="0">
              <a:solidFill>
                <a:schemeClr val="bg1"/>
              </a:solidFill>
              <a:latin typeface="Merriweather" panose="00000500000000000000" pitchFamily="2" charset="0"/>
            </a:endParaRPr>
          </a:p>
          <a:p>
            <a:endParaRPr lang="en-US" sz="1600" dirty="0">
              <a:solidFill>
                <a:schemeClr val="bg1"/>
              </a:solidFill>
              <a:latin typeface="Merriweather" panose="00000500000000000000" pitchFamily="2" charset="0"/>
            </a:endParaRPr>
          </a:p>
        </p:txBody>
      </p:sp>
      <p:sp>
        <p:nvSpPr>
          <p:cNvPr id="6" name="Title 1">
            <a:extLst>
              <a:ext uri="{FF2B5EF4-FFF2-40B4-BE49-F238E27FC236}">
                <a16:creationId xmlns:a16="http://schemas.microsoft.com/office/drawing/2014/main" id="{F1C78EAF-F047-7EA4-7A5E-6DEF6C83F1CF}"/>
              </a:ext>
            </a:extLst>
          </p:cNvPr>
          <p:cNvSpPr>
            <a:spLocks noGrp="1"/>
          </p:cNvSpPr>
          <p:nvPr>
            <p:ph type="title"/>
          </p:nvPr>
        </p:nvSpPr>
        <p:spPr>
          <a:xfrm>
            <a:off x="443343" y="0"/>
            <a:ext cx="8229600" cy="983327"/>
          </a:xfrm>
        </p:spPr>
        <p:txBody>
          <a:bodyPr>
            <a:normAutofit fontScale="90000"/>
          </a:bodyPr>
          <a:lstStyle/>
          <a:p>
            <a:pPr algn="l"/>
            <a:r>
              <a:rPr lang="en-US" sz="5900" b="1" dirty="0">
                <a:solidFill>
                  <a:srgbClr val="64B2C1"/>
                </a:solidFill>
                <a:effectLst>
                  <a:outerShdw blurRad="63500" dist="50800" dir="13500000" sx="0" sy="0">
                    <a:schemeClr val="tx1">
                      <a:alpha val="73000"/>
                    </a:schemeClr>
                  </a:outerShdw>
                </a:effectLst>
                <a:latin typeface="Gill Sans MT" panose="020B0502020104020203" pitchFamily="34" charset="0"/>
                <a:cs typeface="Times New Roman" panose="02020603050405020304" pitchFamily="18" charset="0"/>
              </a:rPr>
              <a:t>Visitation</a:t>
            </a:r>
          </a:p>
        </p:txBody>
      </p:sp>
      <p:sp>
        <p:nvSpPr>
          <p:cNvPr id="7" name="Content Placeholder 1">
            <a:extLst>
              <a:ext uri="{FF2B5EF4-FFF2-40B4-BE49-F238E27FC236}">
                <a16:creationId xmlns:a16="http://schemas.microsoft.com/office/drawing/2014/main" id="{56509C0A-0D9F-E65C-1554-348C13AAF548}"/>
              </a:ext>
            </a:extLst>
          </p:cNvPr>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sz="2400" dirty="0">
              <a:solidFill>
                <a:schemeClr val="bg1"/>
              </a:solidFill>
              <a:latin typeface="Merriweather" panose="00000500000000000000" pitchFamily="2" charset="0"/>
            </a:endParaRPr>
          </a:p>
          <a:p>
            <a:endParaRPr lang="en-US" sz="2400" dirty="0">
              <a:solidFill>
                <a:schemeClr val="bg1"/>
              </a:solidFill>
              <a:latin typeface="Merriweather" panose="00000500000000000000" pitchFamily="2" charset="0"/>
            </a:endParaRPr>
          </a:p>
          <a:p>
            <a:pPr lvl="1"/>
            <a:endParaRPr lang="en-US" sz="1600" dirty="0">
              <a:solidFill>
                <a:schemeClr val="bg1"/>
              </a:solidFill>
              <a:latin typeface="Merriweather" panose="00000500000000000000" pitchFamily="2" charset="0"/>
            </a:endParaRPr>
          </a:p>
          <a:p>
            <a:endParaRPr lang="en-US" dirty="0"/>
          </a:p>
        </p:txBody>
      </p:sp>
      <p:sp>
        <p:nvSpPr>
          <p:cNvPr id="3" name="Rectangle 2">
            <a:extLst>
              <a:ext uri="{FF2B5EF4-FFF2-40B4-BE49-F238E27FC236}">
                <a16:creationId xmlns:a16="http://schemas.microsoft.com/office/drawing/2014/main" id="{C124C0E6-18CC-FBF3-FEF8-96A58530B15B}"/>
              </a:ext>
            </a:extLst>
          </p:cNvPr>
          <p:cNvSpPr/>
          <p:nvPr/>
        </p:nvSpPr>
        <p:spPr>
          <a:xfrm>
            <a:off x="-121228" y="-1581150"/>
            <a:ext cx="564571" cy="10020300"/>
          </a:xfrm>
          <a:prstGeom prst="rect">
            <a:avLst/>
          </a:prstGeom>
          <a:solidFill>
            <a:srgbClr val="F0CDA1"/>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Arial "/>
              <a:ea typeface="+mn-ea"/>
              <a:cs typeface="+mn-cs"/>
            </a:endParaRPr>
          </a:p>
        </p:txBody>
      </p:sp>
      <p:sp>
        <p:nvSpPr>
          <p:cNvPr id="8" name="TextBox 7">
            <a:extLst>
              <a:ext uri="{FF2B5EF4-FFF2-40B4-BE49-F238E27FC236}">
                <a16:creationId xmlns:a16="http://schemas.microsoft.com/office/drawing/2014/main" id="{2C5EE763-6AD1-BC90-755D-EDAE8563C273}"/>
              </a:ext>
            </a:extLst>
          </p:cNvPr>
          <p:cNvSpPr txBox="1"/>
          <p:nvPr/>
        </p:nvSpPr>
        <p:spPr>
          <a:xfrm>
            <a:off x="460048" y="1102816"/>
            <a:ext cx="8226751" cy="2385268"/>
          </a:xfrm>
          <a:prstGeom prst="rect">
            <a:avLst/>
          </a:prstGeom>
          <a:noFill/>
        </p:spPr>
        <p:txBody>
          <a:bodyPr wrap="square">
            <a:spAutoFit/>
          </a:bodyPr>
          <a:lstStyle/>
          <a:p>
            <a:pPr marL="457200" marR="0" indent="-457200">
              <a:spcAft>
                <a:spcPts val="600"/>
              </a:spcAft>
              <a:buFont typeface="Arial" panose="020B0604020202020204" pitchFamily="34" charset="0"/>
              <a:buChar char="•"/>
              <a:tabLst>
                <a:tab pos="457200" algn="l"/>
              </a:tabLst>
            </a:pPr>
            <a:r>
              <a:rPr lang="en-US" sz="2400" dirty="0">
                <a:solidFill>
                  <a:schemeClr val="accent5">
                    <a:lumMod val="50000"/>
                  </a:schemeClr>
                </a:solidFill>
              </a:rPr>
              <a:t>In most cases visits between you and your child usually start with supervised visitation. This is where you will visit with your child in a neutral third-party location with someone supervising. </a:t>
            </a:r>
          </a:p>
          <a:p>
            <a:pPr marL="457200" marR="0" indent="-457200">
              <a:spcAft>
                <a:spcPts val="600"/>
              </a:spcAft>
              <a:buFont typeface="Arial" panose="020B0604020202020204" pitchFamily="34" charset="0"/>
              <a:buChar char="•"/>
              <a:tabLst>
                <a:tab pos="457200" algn="l"/>
              </a:tabLst>
            </a:pPr>
            <a:r>
              <a:rPr lang="en-US" sz="2400" dirty="0">
                <a:solidFill>
                  <a:schemeClr val="accent5">
                    <a:lumMod val="50000"/>
                  </a:schemeClr>
                </a:solidFill>
              </a:rPr>
              <a:t>Over time, if there are no issues this will turn into unsupervised visitation. </a:t>
            </a:r>
          </a:p>
        </p:txBody>
      </p:sp>
    </p:spTree>
    <p:extLst>
      <p:ext uri="{BB962C8B-B14F-4D97-AF65-F5344CB8AC3E}">
        <p14:creationId xmlns:p14="http://schemas.microsoft.com/office/powerpoint/2010/main" val="33461262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9F9D40-D91A-D87F-05ED-2EBA41B239A1}"/>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DF3088E-D02A-18F3-87E2-B062C4E11B37}"/>
              </a:ext>
            </a:extLst>
          </p:cNvPr>
          <p:cNvSpPr>
            <a:spLocks noGrp="1"/>
          </p:cNvSpPr>
          <p:nvPr>
            <p:ph idx="1"/>
          </p:nvPr>
        </p:nvSpPr>
        <p:spPr/>
        <p:txBody>
          <a:bodyPr>
            <a:normAutofit/>
          </a:bodyPr>
          <a:lstStyle/>
          <a:p>
            <a:pPr>
              <a:spcBef>
                <a:spcPts val="0"/>
              </a:spcBef>
              <a:defRPr/>
            </a:pPr>
            <a:endParaRPr lang="en-US" sz="1600" dirty="0">
              <a:solidFill>
                <a:schemeClr val="bg1"/>
              </a:solidFill>
              <a:latin typeface="Merriweather" panose="00000500000000000000" pitchFamily="2" charset="0"/>
            </a:endParaRPr>
          </a:p>
          <a:p>
            <a:endParaRPr lang="en-US" sz="1600" dirty="0">
              <a:solidFill>
                <a:schemeClr val="bg1"/>
              </a:solidFill>
            </a:endParaRPr>
          </a:p>
          <a:p>
            <a:pPr lvl="1"/>
            <a:endParaRPr lang="en-US" sz="1600" dirty="0">
              <a:solidFill>
                <a:schemeClr val="bg1"/>
              </a:solidFill>
              <a:latin typeface="Merriweather" panose="00000500000000000000" pitchFamily="2" charset="0"/>
            </a:endParaRPr>
          </a:p>
          <a:p>
            <a:endParaRPr lang="en-US" sz="1600" dirty="0">
              <a:solidFill>
                <a:schemeClr val="bg1"/>
              </a:solidFill>
              <a:latin typeface="Merriweather" panose="00000500000000000000" pitchFamily="2" charset="0"/>
            </a:endParaRPr>
          </a:p>
          <a:p>
            <a:endParaRPr lang="en-US" sz="1600" dirty="0">
              <a:solidFill>
                <a:schemeClr val="bg1"/>
              </a:solidFill>
              <a:latin typeface="Merriweather" panose="00000500000000000000" pitchFamily="2" charset="0"/>
            </a:endParaRPr>
          </a:p>
        </p:txBody>
      </p:sp>
      <p:sp>
        <p:nvSpPr>
          <p:cNvPr id="6" name="Title 1">
            <a:extLst>
              <a:ext uri="{FF2B5EF4-FFF2-40B4-BE49-F238E27FC236}">
                <a16:creationId xmlns:a16="http://schemas.microsoft.com/office/drawing/2014/main" id="{32C723D7-9345-42D8-8BE8-D322271F0FD4}"/>
              </a:ext>
            </a:extLst>
          </p:cNvPr>
          <p:cNvSpPr>
            <a:spLocks noGrp="1"/>
          </p:cNvSpPr>
          <p:nvPr>
            <p:ph type="title"/>
          </p:nvPr>
        </p:nvSpPr>
        <p:spPr>
          <a:xfrm>
            <a:off x="457200" y="0"/>
            <a:ext cx="8229600" cy="983327"/>
          </a:xfrm>
        </p:spPr>
        <p:txBody>
          <a:bodyPr>
            <a:normAutofit/>
          </a:bodyPr>
          <a:lstStyle/>
          <a:p>
            <a:pPr algn="l"/>
            <a:r>
              <a:rPr lang="en-US" sz="4800" b="1" dirty="0">
                <a:solidFill>
                  <a:srgbClr val="64B2C1"/>
                </a:solidFill>
                <a:effectLst>
                  <a:outerShdw blurRad="63500" dist="50800" dir="13500000" sx="0" sy="0">
                    <a:schemeClr val="tx1">
                      <a:alpha val="73000"/>
                    </a:schemeClr>
                  </a:outerShdw>
                </a:effectLst>
                <a:latin typeface="Gill Sans MT" panose="020B0502020104020203" pitchFamily="34" charset="0"/>
                <a:cs typeface="Times New Roman" panose="02020603050405020304" pitchFamily="18" charset="0"/>
              </a:rPr>
              <a:t>Home Visits</a:t>
            </a:r>
          </a:p>
        </p:txBody>
      </p:sp>
      <p:sp>
        <p:nvSpPr>
          <p:cNvPr id="7" name="Content Placeholder 1">
            <a:extLst>
              <a:ext uri="{FF2B5EF4-FFF2-40B4-BE49-F238E27FC236}">
                <a16:creationId xmlns:a16="http://schemas.microsoft.com/office/drawing/2014/main" id="{E447681E-620E-AD40-ADD7-91655A2A6151}"/>
              </a:ext>
            </a:extLst>
          </p:cNvPr>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sz="2400" dirty="0">
              <a:solidFill>
                <a:schemeClr val="bg1"/>
              </a:solidFill>
              <a:latin typeface="Merriweather" panose="00000500000000000000" pitchFamily="2" charset="0"/>
            </a:endParaRPr>
          </a:p>
          <a:p>
            <a:endParaRPr lang="en-US" sz="2400" dirty="0">
              <a:solidFill>
                <a:schemeClr val="bg1"/>
              </a:solidFill>
              <a:latin typeface="Merriweather" panose="00000500000000000000" pitchFamily="2" charset="0"/>
            </a:endParaRPr>
          </a:p>
          <a:p>
            <a:pPr lvl="1"/>
            <a:endParaRPr lang="en-US" sz="1600" dirty="0">
              <a:solidFill>
                <a:schemeClr val="bg1"/>
              </a:solidFill>
              <a:latin typeface="Merriweather" panose="00000500000000000000" pitchFamily="2" charset="0"/>
            </a:endParaRPr>
          </a:p>
          <a:p>
            <a:endParaRPr lang="en-US" dirty="0"/>
          </a:p>
        </p:txBody>
      </p:sp>
      <p:sp>
        <p:nvSpPr>
          <p:cNvPr id="3" name="Rectangle 2">
            <a:extLst>
              <a:ext uri="{FF2B5EF4-FFF2-40B4-BE49-F238E27FC236}">
                <a16:creationId xmlns:a16="http://schemas.microsoft.com/office/drawing/2014/main" id="{94FFFD5C-4B2C-214D-4936-CFF341394B79}"/>
              </a:ext>
            </a:extLst>
          </p:cNvPr>
          <p:cNvSpPr/>
          <p:nvPr/>
        </p:nvSpPr>
        <p:spPr>
          <a:xfrm>
            <a:off x="-121228" y="-1581150"/>
            <a:ext cx="564571" cy="10020300"/>
          </a:xfrm>
          <a:prstGeom prst="rect">
            <a:avLst/>
          </a:prstGeom>
          <a:solidFill>
            <a:srgbClr val="F0CDA1"/>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Arial "/>
              <a:ea typeface="+mn-ea"/>
              <a:cs typeface="+mn-cs"/>
            </a:endParaRPr>
          </a:p>
        </p:txBody>
      </p:sp>
      <p:sp>
        <p:nvSpPr>
          <p:cNvPr id="5" name="TextBox 4">
            <a:extLst>
              <a:ext uri="{FF2B5EF4-FFF2-40B4-BE49-F238E27FC236}">
                <a16:creationId xmlns:a16="http://schemas.microsoft.com/office/drawing/2014/main" id="{B509E7EC-D79F-A85E-F699-F301E55C075D}"/>
              </a:ext>
            </a:extLst>
          </p:cNvPr>
          <p:cNvSpPr txBox="1"/>
          <p:nvPr/>
        </p:nvSpPr>
        <p:spPr>
          <a:xfrm>
            <a:off x="304800" y="1219200"/>
            <a:ext cx="8610600" cy="3939540"/>
          </a:xfrm>
          <a:prstGeom prst="rect">
            <a:avLst/>
          </a:prstGeom>
          <a:noFill/>
        </p:spPr>
        <p:txBody>
          <a:bodyPr wrap="square">
            <a:spAutoFit/>
          </a:bodyPr>
          <a:lstStyle/>
          <a:p>
            <a:pPr marL="457200" marR="0" indent="-457200">
              <a:spcAft>
                <a:spcPts val="600"/>
              </a:spcAft>
              <a:buFont typeface="Arial" panose="020B0604020202020204" pitchFamily="34" charset="0"/>
              <a:buChar char="•"/>
              <a:tabLst>
                <a:tab pos="457200" algn="l"/>
              </a:tabLst>
            </a:pPr>
            <a:r>
              <a:rPr lang="en-US" sz="2400" dirty="0">
                <a:solidFill>
                  <a:schemeClr val="accent5">
                    <a:lumMod val="50000"/>
                  </a:schemeClr>
                </a:solidFill>
              </a:rPr>
              <a:t>A case worker may come to your home to check and make sure it is a safe environment.</a:t>
            </a:r>
          </a:p>
          <a:p>
            <a:pPr marL="457200" marR="0" indent="-457200">
              <a:spcAft>
                <a:spcPts val="600"/>
              </a:spcAft>
              <a:buFont typeface="Arial" panose="020B0604020202020204" pitchFamily="34" charset="0"/>
              <a:buChar char="•"/>
              <a:tabLst>
                <a:tab pos="457200" algn="l"/>
              </a:tabLst>
            </a:pPr>
            <a:r>
              <a:rPr lang="en-US" sz="2400" dirty="0">
                <a:solidFill>
                  <a:schemeClr val="accent5">
                    <a:lumMod val="50000"/>
                  </a:schemeClr>
                </a:solidFill>
              </a:rPr>
              <a:t>The goal of this is to check that you have a safe home for the child to return to and that you and your child have a healthy connection. </a:t>
            </a:r>
          </a:p>
          <a:p>
            <a:pPr marL="457200" marR="0" indent="-457200">
              <a:spcAft>
                <a:spcPts val="600"/>
              </a:spcAft>
              <a:buFont typeface="Arial" panose="020B0604020202020204" pitchFamily="34" charset="0"/>
              <a:buChar char="•"/>
              <a:tabLst>
                <a:tab pos="457200" algn="l"/>
              </a:tabLst>
            </a:pPr>
            <a:r>
              <a:rPr lang="en-US" sz="2400" dirty="0">
                <a:solidFill>
                  <a:schemeClr val="accent5">
                    <a:lumMod val="50000"/>
                  </a:schemeClr>
                </a:solidFill>
              </a:rPr>
              <a:t>It can be intimidating to have someone come to your home at this point because you probably feel like you are being judged but know that you don’t have to be perfect to be a parent, and they just want to check to make sure that the home is safe for your child. </a:t>
            </a:r>
          </a:p>
        </p:txBody>
      </p:sp>
    </p:spTree>
    <p:extLst>
      <p:ext uri="{BB962C8B-B14F-4D97-AF65-F5344CB8AC3E}">
        <p14:creationId xmlns:p14="http://schemas.microsoft.com/office/powerpoint/2010/main" val="36603056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FEB362-C574-48C5-9E71-CD4D996BBBCC}"/>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F52E792-3438-FA0B-2E17-FCD92CC4C50A}"/>
              </a:ext>
            </a:extLst>
          </p:cNvPr>
          <p:cNvSpPr>
            <a:spLocks noGrp="1"/>
          </p:cNvSpPr>
          <p:nvPr>
            <p:ph idx="1"/>
          </p:nvPr>
        </p:nvSpPr>
        <p:spPr/>
        <p:txBody>
          <a:bodyPr>
            <a:normAutofit/>
          </a:bodyPr>
          <a:lstStyle/>
          <a:p>
            <a:pPr>
              <a:spcBef>
                <a:spcPts val="0"/>
              </a:spcBef>
              <a:defRPr/>
            </a:pPr>
            <a:endParaRPr lang="en-US" sz="1600" dirty="0">
              <a:solidFill>
                <a:schemeClr val="bg1"/>
              </a:solidFill>
              <a:latin typeface="Merriweather" panose="00000500000000000000" pitchFamily="2" charset="0"/>
            </a:endParaRPr>
          </a:p>
          <a:p>
            <a:endParaRPr lang="en-US" sz="1600" dirty="0">
              <a:solidFill>
                <a:schemeClr val="bg1"/>
              </a:solidFill>
            </a:endParaRPr>
          </a:p>
          <a:p>
            <a:pPr lvl="1"/>
            <a:endParaRPr lang="en-US" sz="1600" dirty="0">
              <a:solidFill>
                <a:schemeClr val="bg1"/>
              </a:solidFill>
              <a:latin typeface="Merriweather" panose="00000500000000000000" pitchFamily="2" charset="0"/>
            </a:endParaRPr>
          </a:p>
          <a:p>
            <a:endParaRPr lang="en-US" sz="1600" dirty="0">
              <a:solidFill>
                <a:schemeClr val="bg1"/>
              </a:solidFill>
              <a:latin typeface="Merriweather" panose="00000500000000000000" pitchFamily="2" charset="0"/>
            </a:endParaRPr>
          </a:p>
          <a:p>
            <a:endParaRPr lang="en-US" sz="1600" dirty="0">
              <a:solidFill>
                <a:schemeClr val="bg1"/>
              </a:solidFill>
              <a:latin typeface="Merriweather" panose="00000500000000000000" pitchFamily="2" charset="0"/>
            </a:endParaRPr>
          </a:p>
        </p:txBody>
      </p:sp>
      <p:sp>
        <p:nvSpPr>
          <p:cNvPr id="6" name="Title 1">
            <a:extLst>
              <a:ext uri="{FF2B5EF4-FFF2-40B4-BE49-F238E27FC236}">
                <a16:creationId xmlns:a16="http://schemas.microsoft.com/office/drawing/2014/main" id="{F4FCB29C-B128-B3BA-2FA3-ED2105902206}"/>
              </a:ext>
            </a:extLst>
          </p:cNvPr>
          <p:cNvSpPr>
            <a:spLocks noGrp="1"/>
          </p:cNvSpPr>
          <p:nvPr>
            <p:ph type="title"/>
          </p:nvPr>
        </p:nvSpPr>
        <p:spPr>
          <a:xfrm>
            <a:off x="443343" y="201410"/>
            <a:ext cx="8229600" cy="983327"/>
          </a:xfrm>
        </p:spPr>
        <p:txBody>
          <a:bodyPr>
            <a:normAutofit/>
          </a:bodyPr>
          <a:lstStyle/>
          <a:p>
            <a:pPr algn="l"/>
            <a:r>
              <a:rPr lang="en-US" sz="5300" b="1" dirty="0">
                <a:solidFill>
                  <a:srgbClr val="64B2C1"/>
                </a:solidFill>
                <a:effectLst>
                  <a:outerShdw blurRad="63500" dist="50800" dir="13500000" sx="0" sy="0">
                    <a:schemeClr val="tx1">
                      <a:alpha val="73000"/>
                    </a:schemeClr>
                  </a:outerShdw>
                </a:effectLst>
                <a:latin typeface="Gill Sans MT" panose="020B0502020104020203" pitchFamily="34" charset="0"/>
                <a:cs typeface="Times New Roman" panose="02020603050405020304" pitchFamily="18" charset="0"/>
              </a:rPr>
              <a:t>Extended Home Visits</a:t>
            </a:r>
          </a:p>
        </p:txBody>
      </p:sp>
      <p:sp>
        <p:nvSpPr>
          <p:cNvPr id="7" name="Content Placeholder 1">
            <a:extLst>
              <a:ext uri="{FF2B5EF4-FFF2-40B4-BE49-F238E27FC236}">
                <a16:creationId xmlns:a16="http://schemas.microsoft.com/office/drawing/2014/main" id="{73C312E0-3BD2-BD06-3164-31627EA8BD28}"/>
              </a:ext>
            </a:extLst>
          </p:cNvPr>
          <p:cNvSpPr txBox="1">
            <a:spLocks/>
          </p:cNvSpPr>
          <p:nvPr/>
        </p:nvSpPr>
        <p:spPr>
          <a:xfrm>
            <a:off x="571500" y="14478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sz="2400" dirty="0">
              <a:solidFill>
                <a:schemeClr val="bg1"/>
              </a:solidFill>
              <a:latin typeface="Merriweather" panose="00000500000000000000" pitchFamily="2" charset="0"/>
            </a:endParaRPr>
          </a:p>
          <a:p>
            <a:endParaRPr lang="en-US" sz="2400" dirty="0">
              <a:solidFill>
                <a:schemeClr val="bg1"/>
              </a:solidFill>
              <a:latin typeface="Merriweather" panose="00000500000000000000" pitchFamily="2" charset="0"/>
            </a:endParaRPr>
          </a:p>
          <a:p>
            <a:pPr lvl="1"/>
            <a:endParaRPr lang="en-US" sz="1600" dirty="0">
              <a:solidFill>
                <a:schemeClr val="bg1"/>
              </a:solidFill>
              <a:latin typeface="Merriweather" panose="00000500000000000000" pitchFamily="2" charset="0"/>
            </a:endParaRPr>
          </a:p>
          <a:p>
            <a:endParaRPr lang="en-US" dirty="0"/>
          </a:p>
        </p:txBody>
      </p:sp>
      <p:sp>
        <p:nvSpPr>
          <p:cNvPr id="3" name="Rectangle 2">
            <a:extLst>
              <a:ext uri="{FF2B5EF4-FFF2-40B4-BE49-F238E27FC236}">
                <a16:creationId xmlns:a16="http://schemas.microsoft.com/office/drawing/2014/main" id="{DF6990E1-6E49-C8FC-ECAA-52D165AB79C2}"/>
              </a:ext>
            </a:extLst>
          </p:cNvPr>
          <p:cNvSpPr/>
          <p:nvPr/>
        </p:nvSpPr>
        <p:spPr>
          <a:xfrm>
            <a:off x="-121228" y="-1581150"/>
            <a:ext cx="564571" cy="10020300"/>
          </a:xfrm>
          <a:prstGeom prst="rect">
            <a:avLst/>
          </a:prstGeom>
          <a:solidFill>
            <a:srgbClr val="F0CDA1"/>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Arial "/>
              <a:ea typeface="+mn-ea"/>
              <a:cs typeface="+mn-cs"/>
            </a:endParaRPr>
          </a:p>
        </p:txBody>
      </p:sp>
      <p:sp>
        <p:nvSpPr>
          <p:cNvPr id="5" name="TextBox 4">
            <a:extLst>
              <a:ext uri="{FF2B5EF4-FFF2-40B4-BE49-F238E27FC236}">
                <a16:creationId xmlns:a16="http://schemas.microsoft.com/office/drawing/2014/main" id="{658CD02C-86BF-6E50-BAC7-5777612135B5}"/>
              </a:ext>
            </a:extLst>
          </p:cNvPr>
          <p:cNvSpPr txBox="1"/>
          <p:nvPr/>
        </p:nvSpPr>
        <p:spPr>
          <a:xfrm>
            <a:off x="457200" y="1687592"/>
            <a:ext cx="8458200" cy="2739211"/>
          </a:xfrm>
          <a:prstGeom prst="rect">
            <a:avLst/>
          </a:prstGeom>
          <a:noFill/>
        </p:spPr>
        <p:txBody>
          <a:bodyPr wrap="square">
            <a:spAutoFit/>
          </a:bodyPr>
          <a:lstStyle/>
          <a:p>
            <a:pPr marL="457200" indent="-457200">
              <a:spcAft>
                <a:spcPts val="600"/>
              </a:spcAft>
              <a:buFont typeface="Arial" panose="020B0604020202020204" pitchFamily="34" charset="0"/>
              <a:buChar char="•"/>
              <a:tabLst>
                <a:tab pos="457200" algn="l"/>
              </a:tabLst>
            </a:pPr>
            <a:r>
              <a:rPr lang="en-US" sz="2400" dirty="0">
                <a:solidFill>
                  <a:schemeClr val="accent5">
                    <a:lumMod val="50000"/>
                  </a:schemeClr>
                </a:solidFill>
              </a:rPr>
              <a:t>An </a:t>
            </a:r>
            <a:r>
              <a:rPr lang="en-US" sz="2400" b="1" dirty="0">
                <a:solidFill>
                  <a:schemeClr val="accent5">
                    <a:lumMod val="50000"/>
                  </a:schemeClr>
                </a:solidFill>
              </a:rPr>
              <a:t>Extended Home Visit </a:t>
            </a:r>
            <a:r>
              <a:rPr lang="en-US" sz="2400" dirty="0">
                <a:solidFill>
                  <a:schemeClr val="accent5">
                    <a:lumMod val="50000"/>
                  </a:schemeClr>
                </a:solidFill>
              </a:rPr>
              <a:t>is any period over 2 days where you have unsupervised visitation with your child.  </a:t>
            </a:r>
          </a:p>
          <a:p>
            <a:pPr marL="457200" indent="-457200">
              <a:spcAft>
                <a:spcPts val="600"/>
              </a:spcAft>
              <a:buFont typeface="Arial" panose="020B0604020202020204" pitchFamily="34" charset="0"/>
              <a:buChar char="•"/>
              <a:tabLst>
                <a:tab pos="457200" algn="l"/>
              </a:tabLst>
            </a:pPr>
            <a:r>
              <a:rPr lang="en-US" sz="2400" dirty="0">
                <a:solidFill>
                  <a:schemeClr val="accent5">
                    <a:lumMod val="50000"/>
                  </a:schemeClr>
                </a:solidFill>
              </a:rPr>
              <a:t>Extended home visits can last up to 6 months, but extensions can be granted if the court says it’s okay. If that happens you will be asked to go to court every 42 days so the court can review progress.</a:t>
            </a:r>
          </a:p>
          <a:p>
            <a:pPr>
              <a:spcAft>
                <a:spcPts val="600"/>
              </a:spcAft>
              <a:tabLst>
                <a:tab pos="457200" algn="l"/>
              </a:tabLst>
            </a:pP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560708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2E1D96-F974-EA11-569A-64D14C5A19FF}"/>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BD5179A-73D1-0600-C0D1-D0312CEDEF63}"/>
              </a:ext>
            </a:extLst>
          </p:cNvPr>
          <p:cNvSpPr>
            <a:spLocks noGrp="1"/>
          </p:cNvSpPr>
          <p:nvPr>
            <p:ph idx="1"/>
          </p:nvPr>
        </p:nvSpPr>
        <p:spPr/>
        <p:txBody>
          <a:bodyPr>
            <a:normAutofit/>
          </a:bodyPr>
          <a:lstStyle/>
          <a:p>
            <a:pPr>
              <a:spcBef>
                <a:spcPts val="0"/>
              </a:spcBef>
              <a:defRPr/>
            </a:pPr>
            <a:endParaRPr lang="en-US" sz="1600" dirty="0">
              <a:solidFill>
                <a:schemeClr val="bg1"/>
              </a:solidFill>
              <a:latin typeface="Merriweather" panose="00000500000000000000" pitchFamily="2" charset="0"/>
            </a:endParaRPr>
          </a:p>
          <a:p>
            <a:endParaRPr lang="en-US" sz="1600" dirty="0">
              <a:solidFill>
                <a:schemeClr val="bg1"/>
              </a:solidFill>
            </a:endParaRPr>
          </a:p>
          <a:p>
            <a:pPr lvl="1"/>
            <a:endParaRPr lang="en-US" sz="1600" dirty="0">
              <a:solidFill>
                <a:schemeClr val="bg1"/>
              </a:solidFill>
              <a:latin typeface="Merriweather" panose="00000500000000000000" pitchFamily="2" charset="0"/>
            </a:endParaRPr>
          </a:p>
          <a:p>
            <a:endParaRPr lang="en-US" sz="1600" dirty="0">
              <a:solidFill>
                <a:schemeClr val="bg1"/>
              </a:solidFill>
              <a:latin typeface="Merriweather" panose="00000500000000000000" pitchFamily="2" charset="0"/>
            </a:endParaRPr>
          </a:p>
          <a:p>
            <a:endParaRPr lang="en-US" sz="1600" dirty="0">
              <a:solidFill>
                <a:schemeClr val="bg1"/>
              </a:solidFill>
              <a:latin typeface="Merriweather" panose="00000500000000000000" pitchFamily="2" charset="0"/>
            </a:endParaRPr>
          </a:p>
        </p:txBody>
      </p:sp>
      <p:sp>
        <p:nvSpPr>
          <p:cNvPr id="6" name="Title 1">
            <a:extLst>
              <a:ext uri="{FF2B5EF4-FFF2-40B4-BE49-F238E27FC236}">
                <a16:creationId xmlns:a16="http://schemas.microsoft.com/office/drawing/2014/main" id="{91AEDFAA-F2D9-215B-DA79-8556230AD686}"/>
              </a:ext>
            </a:extLst>
          </p:cNvPr>
          <p:cNvSpPr>
            <a:spLocks noGrp="1"/>
          </p:cNvSpPr>
          <p:nvPr>
            <p:ph type="title"/>
          </p:nvPr>
        </p:nvSpPr>
        <p:spPr>
          <a:xfrm>
            <a:off x="443343" y="201410"/>
            <a:ext cx="8229600" cy="983327"/>
          </a:xfrm>
        </p:spPr>
        <p:txBody>
          <a:bodyPr>
            <a:normAutofit/>
          </a:bodyPr>
          <a:lstStyle/>
          <a:p>
            <a:pPr algn="l"/>
            <a:r>
              <a:rPr lang="en-US" sz="5300" b="1" dirty="0">
                <a:solidFill>
                  <a:srgbClr val="64B2C1"/>
                </a:solidFill>
                <a:effectLst>
                  <a:outerShdw blurRad="63500" dist="50800" dir="13500000" sx="0" sy="0">
                    <a:schemeClr val="tx1">
                      <a:alpha val="73000"/>
                    </a:schemeClr>
                  </a:outerShdw>
                </a:effectLst>
                <a:latin typeface="Gill Sans MT" panose="020B0502020104020203" pitchFamily="34" charset="0"/>
                <a:cs typeface="Times New Roman" panose="02020603050405020304" pitchFamily="18" charset="0"/>
              </a:rPr>
              <a:t>Protective Supervision</a:t>
            </a:r>
          </a:p>
        </p:txBody>
      </p:sp>
      <p:sp>
        <p:nvSpPr>
          <p:cNvPr id="7" name="Content Placeholder 1">
            <a:extLst>
              <a:ext uri="{FF2B5EF4-FFF2-40B4-BE49-F238E27FC236}">
                <a16:creationId xmlns:a16="http://schemas.microsoft.com/office/drawing/2014/main" id="{C6F8A37E-7445-3D33-9B86-18680CBEFD39}"/>
              </a:ext>
            </a:extLst>
          </p:cNvPr>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sz="2400" dirty="0">
              <a:solidFill>
                <a:schemeClr val="bg1"/>
              </a:solidFill>
              <a:latin typeface="Merriweather" panose="00000500000000000000" pitchFamily="2" charset="0"/>
            </a:endParaRPr>
          </a:p>
          <a:p>
            <a:endParaRPr lang="en-US" sz="2400" dirty="0">
              <a:solidFill>
                <a:schemeClr val="bg1"/>
              </a:solidFill>
              <a:latin typeface="Merriweather" panose="00000500000000000000" pitchFamily="2" charset="0"/>
            </a:endParaRPr>
          </a:p>
          <a:p>
            <a:pPr lvl="1"/>
            <a:endParaRPr lang="en-US" sz="1600" dirty="0">
              <a:solidFill>
                <a:schemeClr val="bg1"/>
              </a:solidFill>
              <a:latin typeface="Merriweather" panose="00000500000000000000" pitchFamily="2" charset="0"/>
            </a:endParaRPr>
          </a:p>
          <a:p>
            <a:endParaRPr lang="en-US" dirty="0"/>
          </a:p>
        </p:txBody>
      </p:sp>
      <p:sp>
        <p:nvSpPr>
          <p:cNvPr id="3" name="Rectangle 2">
            <a:extLst>
              <a:ext uri="{FF2B5EF4-FFF2-40B4-BE49-F238E27FC236}">
                <a16:creationId xmlns:a16="http://schemas.microsoft.com/office/drawing/2014/main" id="{1DAAFCFA-47A0-34D1-F4C7-F9426AAE01A2}"/>
              </a:ext>
            </a:extLst>
          </p:cNvPr>
          <p:cNvSpPr/>
          <p:nvPr/>
        </p:nvSpPr>
        <p:spPr>
          <a:xfrm>
            <a:off x="-121228" y="-1581150"/>
            <a:ext cx="564571" cy="10020300"/>
          </a:xfrm>
          <a:prstGeom prst="rect">
            <a:avLst/>
          </a:prstGeom>
          <a:solidFill>
            <a:srgbClr val="F0CDA1"/>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Arial "/>
              <a:ea typeface="+mn-ea"/>
              <a:cs typeface="+mn-cs"/>
            </a:endParaRPr>
          </a:p>
        </p:txBody>
      </p:sp>
      <p:sp>
        <p:nvSpPr>
          <p:cNvPr id="5" name="TextBox 4">
            <a:extLst>
              <a:ext uri="{FF2B5EF4-FFF2-40B4-BE49-F238E27FC236}">
                <a16:creationId xmlns:a16="http://schemas.microsoft.com/office/drawing/2014/main" id="{34D35726-24A4-8240-AAC9-56695819ACB5}"/>
              </a:ext>
            </a:extLst>
          </p:cNvPr>
          <p:cNvSpPr txBox="1"/>
          <p:nvPr/>
        </p:nvSpPr>
        <p:spPr>
          <a:xfrm>
            <a:off x="461473" y="1440679"/>
            <a:ext cx="8458200" cy="1200329"/>
          </a:xfrm>
          <a:prstGeom prst="rect">
            <a:avLst/>
          </a:prstGeom>
          <a:noFill/>
        </p:spPr>
        <p:txBody>
          <a:bodyPr wrap="square">
            <a:spAutoFit/>
          </a:bodyPr>
          <a:lstStyle/>
          <a:p>
            <a:pPr marL="457200" indent="-457200">
              <a:spcAft>
                <a:spcPts val="600"/>
              </a:spcAft>
              <a:buFont typeface="Arial" panose="020B0604020202020204" pitchFamily="34" charset="0"/>
              <a:buChar char="•"/>
              <a:tabLst>
                <a:tab pos="457200" algn="l"/>
              </a:tabLst>
            </a:pPr>
            <a:r>
              <a:rPr lang="en-US" sz="2400" b="1" dirty="0">
                <a:solidFill>
                  <a:schemeClr val="accent5">
                    <a:lumMod val="50000"/>
                  </a:schemeClr>
                </a:solidFill>
              </a:rPr>
              <a:t>Protective Supervision </a:t>
            </a:r>
            <a:r>
              <a:rPr lang="en-US" sz="2400" dirty="0">
                <a:solidFill>
                  <a:schemeClr val="accent5">
                    <a:lumMod val="50000"/>
                  </a:schemeClr>
                </a:solidFill>
              </a:rPr>
              <a:t>is also where your child is sent home and legally in your custody, but subject to supervision by the Department of Health and Welfare</a:t>
            </a:r>
            <a:r>
              <a:rPr lang="en-US" sz="1800" kern="100" dirty="0">
                <a:effectLst/>
                <a:latin typeface="Calibri Light" panose="020F0302020204030204" pitchFamily="34" charset="0"/>
                <a:ea typeface="Calibri" panose="020F0502020204030204" pitchFamily="34" charset="0"/>
                <a:cs typeface="Times New Roman" panose="02020603050405020304" pitchFamily="18" charset="0"/>
              </a:rPr>
              <a:t>.  </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802997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63420E-AA88-7E69-9C44-D4C305E15CC5}"/>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D065881-C488-7F1B-5840-A5D41B1F87CB}"/>
              </a:ext>
            </a:extLst>
          </p:cNvPr>
          <p:cNvSpPr>
            <a:spLocks noGrp="1"/>
          </p:cNvSpPr>
          <p:nvPr>
            <p:ph idx="1"/>
          </p:nvPr>
        </p:nvSpPr>
        <p:spPr/>
        <p:txBody>
          <a:bodyPr>
            <a:normAutofit/>
          </a:bodyPr>
          <a:lstStyle/>
          <a:p>
            <a:pPr>
              <a:spcBef>
                <a:spcPts val="0"/>
              </a:spcBef>
              <a:defRPr/>
            </a:pPr>
            <a:endParaRPr lang="en-US" sz="1600" dirty="0">
              <a:solidFill>
                <a:schemeClr val="bg1"/>
              </a:solidFill>
              <a:latin typeface="Merriweather" panose="00000500000000000000" pitchFamily="2" charset="0"/>
            </a:endParaRPr>
          </a:p>
          <a:p>
            <a:endParaRPr lang="en-US" sz="1600" dirty="0">
              <a:solidFill>
                <a:schemeClr val="bg1"/>
              </a:solidFill>
            </a:endParaRPr>
          </a:p>
          <a:p>
            <a:pPr lvl="1"/>
            <a:endParaRPr lang="en-US" sz="1600" dirty="0">
              <a:solidFill>
                <a:schemeClr val="bg1"/>
              </a:solidFill>
              <a:latin typeface="Merriweather" panose="00000500000000000000" pitchFamily="2" charset="0"/>
            </a:endParaRPr>
          </a:p>
          <a:p>
            <a:endParaRPr lang="en-US" sz="1600" dirty="0">
              <a:solidFill>
                <a:schemeClr val="bg1"/>
              </a:solidFill>
              <a:latin typeface="Merriweather" panose="00000500000000000000" pitchFamily="2" charset="0"/>
            </a:endParaRPr>
          </a:p>
          <a:p>
            <a:endParaRPr lang="en-US" sz="1600" dirty="0">
              <a:solidFill>
                <a:schemeClr val="bg1"/>
              </a:solidFill>
              <a:latin typeface="Merriweather" panose="00000500000000000000" pitchFamily="2" charset="0"/>
            </a:endParaRPr>
          </a:p>
        </p:txBody>
      </p:sp>
      <p:sp>
        <p:nvSpPr>
          <p:cNvPr id="6" name="Title 1">
            <a:extLst>
              <a:ext uri="{FF2B5EF4-FFF2-40B4-BE49-F238E27FC236}">
                <a16:creationId xmlns:a16="http://schemas.microsoft.com/office/drawing/2014/main" id="{841CB93B-3859-AE7B-D892-AA7DFF55576D}"/>
              </a:ext>
            </a:extLst>
          </p:cNvPr>
          <p:cNvSpPr>
            <a:spLocks noGrp="1"/>
          </p:cNvSpPr>
          <p:nvPr>
            <p:ph type="title"/>
          </p:nvPr>
        </p:nvSpPr>
        <p:spPr>
          <a:xfrm>
            <a:off x="412008" y="1019"/>
            <a:ext cx="8229600" cy="983327"/>
          </a:xfrm>
        </p:spPr>
        <p:txBody>
          <a:bodyPr>
            <a:normAutofit/>
          </a:bodyPr>
          <a:lstStyle/>
          <a:p>
            <a:pPr algn="l"/>
            <a:r>
              <a:rPr lang="en-US" sz="4800" b="1" dirty="0">
                <a:solidFill>
                  <a:srgbClr val="64B2C1"/>
                </a:solidFill>
                <a:effectLst>
                  <a:outerShdw blurRad="63500" dist="50800" dir="13500000" sx="0" sy="0">
                    <a:schemeClr val="tx1">
                      <a:alpha val="73000"/>
                    </a:schemeClr>
                  </a:outerShdw>
                </a:effectLst>
                <a:latin typeface="Gill Sans MT" panose="020B0502020104020203" pitchFamily="34" charset="0"/>
                <a:cs typeface="Times New Roman" panose="02020603050405020304" pitchFamily="18" charset="0"/>
              </a:rPr>
              <a:t>Types of Permanency</a:t>
            </a:r>
          </a:p>
        </p:txBody>
      </p:sp>
      <p:sp>
        <p:nvSpPr>
          <p:cNvPr id="7" name="Content Placeholder 1">
            <a:extLst>
              <a:ext uri="{FF2B5EF4-FFF2-40B4-BE49-F238E27FC236}">
                <a16:creationId xmlns:a16="http://schemas.microsoft.com/office/drawing/2014/main" id="{FB2103AF-1366-82EA-7308-E33225F45870}"/>
              </a:ext>
            </a:extLst>
          </p:cNvPr>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sz="2400" dirty="0">
              <a:solidFill>
                <a:schemeClr val="bg1"/>
              </a:solidFill>
              <a:latin typeface="Merriweather" panose="00000500000000000000" pitchFamily="2" charset="0"/>
            </a:endParaRPr>
          </a:p>
          <a:p>
            <a:endParaRPr lang="en-US" sz="2400" dirty="0">
              <a:solidFill>
                <a:schemeClr val="bg1"/>
              </a:solidFill>
              <a:latin typeface="Merriweather" panose="00000500000000000000" pitchFamily="2" charset="0"/>
            </a:endParaRPr>
          </a:p>
          <a:p>
            <a:pPr lvl="1"/>
            <a:endParaRPr lang="en-US" sz="1600" dirty="0">
              <a:solidFill>
                <a:schemeClr val="bg1"/>
              </a:solidFill>
              <a:latin typeface="Merriweather" panose="00000500000000000000" pitchFamily="2" charset="0"/>
            </a:endParaRPr>
          </a:p>
          <a:p>
            <a:endParaRPr lang="en-US" dirty="0"/>
          </a:p>
        </p:txBody>
      </p:sp>
      <p:sp>
        <p:nvSpPr>
          <p:cNvPr id="4" name="TextBox 3">
            <a:extLst>
              <a:ext uri="{FF2B5EF4-FFF2-40B4-BE49-F238E27FC236}">
                <a16:creationId xmlns:a16="http://schemas.microsoft.com/office/drawing/2014/main" id="{EC3A3B23-0CEB-1532-2CE3-C0DD731C01D8}"/>
              </a:ext>
            </a:extLst>
          </p:cNvPr>
          <p:cNvSpPr txBox="1"/>
          <p:nvPr/>
        </p:nvSpPr>
        <p:spPr>
          <a:xfrm>
            <a:off x="129010" y="1133594"/>
            <a:ext cx="8229599" cy="5232202"/>
          </a:xfrm>
          <a:prstGeom prst="rect">
            <a:avLst/>
          </a:prstGeom>
          <a:noFill/>
        </p:spPr>
        <p:txBody>
          <a:bodyPr wrap="square">
            <a:spAutoFit/>
          </a:bodyPr>
          <a:lstStyle/>
          <a:p>
            <a:pPr marL="742950" marR="0" lvl="1" indent="-342900">
              <a:buFont typeface="Arial" panose="020B0604020202020204" pitchFamily="34" charset="0"/>
              <a:buChar char="•"/>
              <a:tabLst>
                <a:tab pos="914400" algn="l"/>
              </a:tabLst>
            </a:pPr>
            <a:r>
              <a:rPr lang="en-US" sz="2400" b="1" dirty="0">
                <a:solidFill>
                  <a:schemeClr val="accent5">
                    <a:lumMod val="50000"/>
                  </a:schemeClr>
                </a:solidFill>
              </a:rPr>
              <a:t>Reunification:  </a:t>
            </a:r>
            <a:r>
              <a:rPr lang="en-US" sz="2400" dirty="0">
                <a:solidFill>
                  <a:schemeClr val="accent5">
                    <a:lumMod val="50000"/>
                  </a:schemeClr>
                </a:solidFill>
              </a:rPr>
              <a:t>means that your child returns home to you</a:t>
            </a:r>
          </a:p>
          <a:p>
            <a:pPr marL="742950" marR="0" lvl="1" indent="-342900">
              <a:buFont typeface="Arial" panose="020B0604020202020204" pitchFamily="34" charset="0"/>
              <a:buChar char="•"/>
              <a:tabLst>
                <a:tab pos="914400" algn="l"/>
              </a:tabLst>
            </a:pPr>
            <a:endParaRPr lang="en-US" sz="2400" b="1" dirty="0">
              <a:solidFill>
                <a:schemeClr val="accent5">
                  <a:lumMod val="50000"/>
                </a:schemeClr>
              </a:solidFill>
            </a:endParaRPr>
          </a:p>
          <a:p>
            <a:pPr marL="742950" marR="0" lvl="1" indent="-342900">
              <a:buFont typeface="Arial" panose="020B0604020202020204" pitchFamily="34" charset="0"/>
              <a:buChar char="•"/>
              <a:tabLst>
                <a:tab pos="914400" algn="l"/>
              </a:tabLst>
            </a:pPr>
            <a:r>
              <a:rPr lang="en-US" sz="2400" b="1" dirty="0">
                <a:solidFill>
                  <a:schemeClr val="accent5">
                    <a:lumMod val="50000"/>
                  </a:schemeClr>
                </a:solidFill>
              </a:rPr>
              <a:t>Termination of parental rights and adoption: </a:t>
            </a:r>
            <a:r>
              <a:rPr lang="en-US" sz="2400" dirty="0">
                <a:solidFill>
                  <a:schemeClr val="accent5">
                    <a:lumMod val="50000"/>
                  </a:schemeClr>
                </a:solidFill>
              </a:rPr>
              <a:t>this means that you no longer have any legal rights to your child and the child can be adopted by another family</a:t>
            </a:r>
          </a:p>
          <a:p>
            <a:pPr marL="742950" marR="0" lvl="1" indent="-342900">
              <a:buFont typeface="Arial" panose="020B0604020202020204" pitchFamily="34" charset="0"/>
              <a:buChar char="•"/>
              <a:tabLst>
                <a:tab pos="914400" algn="l"/>
              </a:tabLst>
            </a:pPr>
            <a:endParaRPr lang="en-US" sz="2400" b="1" dirty="0">
              <a:solidFill>
                <a:schemeClr val="accent5">
                  <a:lumMod val="50000"/>
                </a:schemeClr>
              </a:solidFill>
            </a:endParaRPr>
          </a:p>
          <a:p>
            <a:pPr marL="742950" marR="0" lvl="1" indent="-342900">
              <a:buFont typeface="Arial" panose="020B0604020202020204" pitchFamily="34" charset="0"/>
              <a:buChar char="•"/>
              <a:tabLst>
                <a:tab pos="914400" algn="l"/>
              </a:tabLst>
            </a:pPr>
            <a:r>
              <a:rPr lang="en-US" sz="2400" b="1" dirty="0">
                <a:solidFill>
                  <a:schemeClr val="accent5">
                    <a:lumMod val="50000"/>
                  </a:schemeClr>
                </a:solidFill>
              </a:rPr>
              <a:t>Guardianship:</a:t>
            </a:r>
            <a:r>
              <a:rPr lang="en-US" sz="2400" dirty="0">
                <a:solidFill>
                  <a:schemeClr val="accent5">
                    <a:lumMod val="50000"/>
                  </a:schemeClr>
                </a:solidFill>
              </a:rPr>
              <a:t> this is typically where a family member takes care of your child and has legal rights to make medical and educational decisions about their future</a:t>
            </a:r>
          </a:p>
          <a:p>
            <a:pPr marL="742950" marR="0" lvl="1" indent="-342900">
              <a:buFont typeface="Arial" panose="020B0604020202020204" pitchFamily="34" charset="0"/>
              <a:buChar char="•"/>
              <a:tabLst>
                <a:tab pos="914400" algn="l"/>
              </a:tabLst>
            </a:pPr>
            <a:endParaRPr lang="en-US" sz="2400" b="1" dirty="0">
              <a:solidFill>
                <a:schemeClr val="accent5">
                  <a:lumMod val="50000"/>
                </a:schemeClr>
              </a:solidFill>
            </a:endParaRPr>
          </a:p>
          <a:p>
            <a:pPr marL="742950" marR="0" lvl="1" indent="-342900">
              <a:buFont typeface="Arial" panose="020B0604020202020204" pitchFamily="34" charset="0"/>
              <a:buChar char="•"/>
              <a:tabLst>
                <a:tab pos="914400" algn="l"/>
              </a:tabLst>
            </a:pPr>
            <a:r>
              <a:rPr lang="en-US" sz="2400" b="1" dirty="0">
                <a:solidFill>
                  <a:schemeClr val="accent5">
                    <a:lumMod val="50000"/>
                  </a:schemeClr>
                </a:solidFill>
              </a:rPr>
              <a:t>APPLA: </a:t>
            </a:r>
            <a:r>
              <a:rPr lang="en-US" sz="2400" dirty="0">
                <a:solidFill>
                  <a:schemeClr val="accent5">
                    <a:lumMod val="50000"/>
                  </a:schemeClr>
                </a:solidFill>
              </a:rPr>
              <a:t>For children 16 or older: Another Planned Permanent Living Arrangement (APPLA), this is a long-term plan for older kids that may include long term foster care </a:t>
            </a:r>
          </a:p>
          <a:p>
            <a:pPr marL="0"/>
            <a:endParaRPr lang="en-US" sz="2200" dirty="0">
              <a:solidFill>
                <a:schemeClr val="bg1"/>
              </a:solidFill>
            </a:endParaRPr>
          </a:p>
        </p:txBody>
      </p:sp>
      <p:sp>
        <p:nvSpPr>
          <p:cNvPr id="3" name="Rectangle 2">
            <a:extLst>
              <a:ext uri="{FF2B5EF4-FFF2-40B4-BE49-F238E27FC236}">
                <a16:creationId xmlns:a16="http://schemas.microsoft.com/office/drawing/2014/main" id="{2B09404E-CF02-7A46-CA93-BCA7182D240B}"/>
              </a:ext>
            </a:extLst>
          </p:cNvPr>
          <p:cNvSpPr/>
          <p:nvPr/>
        </p:nvSpPr>
        <p:spPr>
          <a:xfrm>
            <a:off x="-121228" y="-1581150"/>
            <a:ext cx="564571" cy="10020300"/>
          </a:xfrm>
          <a:prstGeom prst="rect">
            <a:avLst/>
          </a:prstGeom>
          <a:solidFill>
            <a:srgbClr val="F0CDA1"/>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Arial "/>
              <a:ea typeface="+mn-ea"/>
              <a:cs typeface="+mn-cs"/>
            </a:endParaRPr>
          </a:p>
        </p:txBody>
      </p:sp>
    </p:spTree>
    <p:extLst>
      <p:ext uri="{BB962C8B-B14F-4D97-AF65-F5344CB8AC3E}">
        <p14:creationId xmlns:p14="http://schemas.microsoft.com/office/powerpoint/2010/main" val="12665719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spcBef>
                <a:spcPts val="0"/>
              </a:spcBef>
              <a:defRPr/>
            </a:pPr>
            <a:endParaRPr lang="en-US" sz="1600" dirty="0">
              <a:solidFill>
                <a:schemeClr val="bg1"/>
              </a:solidFill>
              <a:latin typeface="Merriweather" panose="00000500000000000000" pitchFamily="2" charset="0"/>
            </a:endParaRPr>
          </a:p>
          <a:p>
            <a:endParaRPr lang="en-US" sz="1600" dirty="0">
              <a:solidFill>
                <a:schemeClr val="bg1"/>
              </a:solidFill>
            </a:endParaRPr>
          </a:p>
          <a:p>
            <a:pPr lvl="1"/>
            <a:endParaRPr lang="en-US" sz="1600" dirty="0">
              <a:solidFill>
                <a:schemeClr val="bg1"/>
              </a:solidFill>
              <a:latin typeface="Merriweather" panose="00000500000000000000" pitchFamily="2" charset="0"/>
            </a:endParaRPr>
          </a:p>
          <a:p>
            <a:endParaRPr lang="en-US" sz="1600" dirty="0">
              <a:solidFill>
                <a:schemeClr val="bg1"/>
              </a:solidFill>
              <a:latin typeface="Merriweather" panose="00000500000000000000" pitchFamily="2" charset="0"/>
            </a:endParaRPr>
          </a:p>
          <a:p>
            <a:endParaRPr lang="en-US" sz="1600" dirty="0">
              <a:solidFill>
                <a:schemeClr val="bg1"/>
              </a:solidFill>
              <a:latin typeface="Merriweather" panose="00000500000000000000" pitchFamily="2" charset="0"/>
            </a:endParaRPr>
          </a:p>
        </p:txBody>
      </p:sp>
      <p:sp>
        <p:nvSpPr>
          <p:cNvPr id="6" name="Title 1"/>
          <p:cNvSpPr>
            <a:spLocks noGrp="1"/>
          </p:cNvSpPr>
          <p:nvPr>
            <p:ph type="title"/>
          </p:nvPr>
        </p:nvSpPr>
        <p:spPr>
          <a:xfrm>
            <a:off x="414145" y="1019"/>
            <a:ext cx="8229600" cy="983327"/>
          </a:xfrm>
        </p:spPr>
        <p:txBody>
          <a:bodyPr>
            <a:noAutofit/>
          </a:bodyPr>
          <a:lstStyle/>
          <a:p>
            <a:pPr algn="l"/>
            <a:r>
              <a:rPr lang="en-US" sz="4800" b="1" dirty="0">
                <a:solidFill>
                  <a:srgbClr val="64B2C1"/>
                </a:solidFill>
                <a:effectLst>
                  <a:outerShdw blurRad="63500" dist="50800" dir="13500000" sx="0" sy="0">
                    <a:schemeClr val="tx1">
                      <a:alpha val="73000"/>
                    </a:schemeClr>
                  </a:outerShdw>
                </a:effectLst>
                <a:latin typeface="Gill Sans MT" panose="020B0502020104020203" pitchFamily="34" charset="0"/>
                <a:cs typeface="Times New Roman" panose="02020603050405020304" pitchFamily="18" charset="0"/>
              </a:rPr>
              <a:t>Concurrent Planning</a:t>
            </a:r>
          </a:p>
        </p:txBody>
      </p:sp>
      <p:sp>
        <p:nvSpPr>
          <p:cNvPr id="7" name="Content Placeholder 1">
            <a:extLst>
              <a:ext uri="{FF2B5EF4-FFF2-40B4-BE49-F238E27FC236}">
                <a16:creationId xmlns:a16="http://schemas.microsoft.com/office/drawing/2014/main" id="{0B941C2D-61A6-437B-A7C2-886CD1FD7B5C}"/>
              </a:ext>
            </a:extLst>
          </p:cNvPr>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sz="2400" dirty="0">
              <a:solidFill>
                <a:schemeClr val="bg1"/>
              </a:solidFill>
              <a:latin typeface="Merriweather" panose="00000500000000000000" pitchFamily="2" charset="0"/>
            </a:endParaRPr>
          </a:p>
          <a:p>
            <a:endParaRPr lang="en-US" sz="2400" dirty="0">
              <a:solidFill>
                <a:schemeClr val="bg1"/>
              </a:solidFill>
              <a:latin typeface="Merriweather" panose="00000500000000000000" pitchFamily="2" charset="0"/>
            </a:endParaRPr>
          </a:p>
          <a:p>
            <a:pPr lvl="1"/>
            <a:endParaRPr lang="en-US" sz="1600" dirty="0">
              <a:solidFill>
                <a:schemeClr val="bg1"/>
              </a:solidFill>
              <a:latin typeface="Merriweather" panose="00000500000000000000" pitchFamily="2" charset="0"/>
            </a:endParaRPr>
          </a:p>
          <a:p>
            <a:endParaRPr lang="en-US" dirty="0"/>
          </a:p>
        </p:txBody>
      </p:sp>
      <p:sp>
        <p:nvSpPr>
          <p:cNvPr id="4" name="TextBox 3">
            <a:extLst>
              <a:ext uri="{FF2B5EF4-FFF2-40B4-BE49-F238E27FC236}">
                <a16:creationId xmlns:a16="http://schemas.microsoft.com/office/drawing/2014/main" id="{63929964-A49F-748B-96B5-BCA21A11BF54}"/>
              </a:ext>
            </a:extLst>
          </p:cNvPr>
          <p:cNvSpPr txBox="1"/>
          <p:nvPr/>
        </p:nvSpPr>
        <p:spPr>
          <a:xfrm>
            <a:off x="590724" y="1199418"/>
            <a:ext cx="8229599" cy="3385542"/>
          </a:xfrm>
          <a:prstGeom prst="rect">
            <a:avLst/>
          </a:prstGeom>
          <a:noFill/>
        </p:spPr>
        <p:txBody>
          <a:bodyPr wrap="square">
            <a:spAutoFit/>
          </a:bodyPr>
          <a:lstStyle/>
          <a:p>
            <a:pPr marL="342900" indent="-342900">
              <a:buFont typeface="Arial" panose="020B0604020202020204" pitchFamily="34" charset="0"/>
              <a:buChar char="•"/>
            </a:pPr>
            <a:r>
              <a:rPr lang="en-US" sz="2400" dirty="0">
                <a:solidFill>
                  <a:schemeClr val="accent5">
                    <a:lumMod val="50000"/>
                  </a:schemeClr>
                </a:solidFill>
              </a:rPr>
              <a:t>The Case Plan contains two different plans for where your child will live forever: best case scenario (primary plan) &amp; worst case scenario (secondary plan)</a:t>
            </a:r>
          </a:p>
          <a:p>
            <a:pPr marL="342900" indent="-342900">
              <a:buFont typeface="Arial" panose="020B0604020202020204" pitchFamily="34" charset="0"/>
              <a:buChar char="•"/>
            </a:pPr>
            <a:endParaRPr lang="en-US" sz="2400" dirty="0">
              <a:solidFill>
                <a:schemeClr val="accent5">
                  <a:lumMod val="50000"/>
                </a:schemeClr>
              </a:solidFill>
            </a:endParaRPr>
          </a:p>
          <a:p>
            <a:r>
              <a:rPr lang="en-US" sz="2400" dirty="0">
                <a:solidFill>
                  <a:schemeClr val="accent5">
                    <a:lumMod val="50000"/>
                  </a:schemeClr>
                </a:solidFill>
              </a:rPr>
              <a:t>Example: </a:t>
            </a:r>
          </a:p>
          <a:p>
            <a:pPr marL="342900" indent="-342900">
              <a:buFont typeface="Arial" panose="020B0604020202020204" pitchFamily="34" charset="0"/>
              <a:buChar char="•"/>
            </a:pPr>
            <a:r>
              <a:rPr lang="en-US" sz="2400" b="1" dirty="0">
                <a:solidFill>
                  <a:schemeClr val="accent5">
                    <a:lumMod val="50000"/>
                  </a:schemeClr>
                </a:solidFill>
              </a:rPr>
              <a:t>Primary Plan: </a:t>
            </a:r>
            <a:r>
              <a:rPr lang="en-US" sz="2400" dirty="0">
                <a:solidFill>
                  <a:schemeClr val="accent5">
                    <a:lumMod val="50000"/>
                  </a:schemeClr>
                </a:solidFill>
              </a:rPr>
              <a:t>Reunification</a:t>
            </a:r>
          </a:p>
          <a:p>
            <a:pPr marL="342900" indent="-342900">
              <a:buFont typeface="Arial" panose="020B0604020202020204" pitchFamily="34" charset="0"/>
              <a:buChar char="•"/>
            </a:pPr>
            <a:r>
              <a:rPr lang="en-US" sz="2400" b="1" dirty="0">
                <a:solidFill>
                  <a:schemeClr val="accent5">
                    <a:lumMod val="50000"/>
                  </a:schemeClr>
                </a:solidFill>
              </a:rPr>
              <a:t>Secondary Plan: </a:t>
            </a:r>
            <a:r>
              <a:rPr lang="en-US" sz="2400" dirty="0">
                <a:solidFill>
                  <a:schemeClr val="accent5">
                    <a:lumMod val="50000"/>
                  </a:schemeClr>
                </a:solidFill>
              </a:rPr>
              <a:t>Guardianship</a:t>
            </a:r>
          </a:p>
          <a:p>
            <a:pPr marL="800100" lvl="1" indent="-342900">
              <a:buFont typeface="Wingdings" panose="05000000000000000000" pitchFamily="2" charset="2"/>
              <a:buChar char="Ø"/>
            </a:pPr>
            <a:endParaRPr lang="en-US" sz="2400" dirty="0">
              <a:solidFill>
                <a:schemeClr val="accent5">
                  <a:lumMod val="50000"/>
                </a:schemeClr>
              </a:solidFill>
            </a:endParaRPr>
          </a:p>
          <a:p>
            <a:pPr marL="0"/>
            <a:endParaRPr lang="en-US" sz="2200" dirty="0">
              <a:solidFill>
                <a:schemeClr val="bg1"/>
              </a:solidFill>
            </a:endParaRPr>
          </a:p>
        </p:txBody>
      </p:sp>
      <p:sp>
        <p:nvSpPr>
          <p:cNvPr id="3" name="Rectangle 2">
            <a:extLst>
              <a:ext uri="{FF2B5EF4-FFF2-40B4-BE49-F238E27FC236}">
                <a16:creationId xmlns:a16="http://schemas.microsoft.com/office/drawing/2014/main" id="{51698BE2-874F-E32C-BE06-7B5166058416}"/>
              </a:ext>
            </a:extLst>
          </p:cNvPr>
          <p:cNvSpPr/>
          <p:nvPr/>
        </p:nvSpPr>
        <p:spPr>
          <a:xfrm>
            <a:off x="-121228" y="-1581150"/>
            <a:ext cx="564571" cy="10020300"/>
          </a:xfrm>
          <a:prstGeom prst="rect">
            <a:avLst/>
          </a:prstGeom>
          <a:solidFill>
            <a:srgbClr val="F0CDA1"/>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Arial "/>
              <a:ea typeface="+mn-ea"/>
              <a:cs typeface="+mn-cs"/>
            </a:endParaRPr>
          </a:p>
        </p:txBody>
      </p:sp>
      <p:cxnSp>
        <p:nvCxnSpPr>
          <p:cNvPr id="8" name="Straight Arrow Connector 7">
            <a:extLst>
              <a:ext uri="{FF2B5EF4-FFF2-40B4-BE49-F238E27FC236}">
                <a16:creationId xmlns:a16="http://schemas.microsoft.com/office/drawing/2014/main" id="{13DD6C12-069F-C5AC-01F2-3A358538058B}"/>
              </a:ext>
            </a:extLst>
          </p:cNvPr>
          <p:cNvCxnSpPr>
            <a:cxnSpLocks/>
          </p:cNvCxnSpPr>
          <p:nvPr/>
        </p:nvCxnSpPr>
        <p:spPr>
          <a:xfrm flipH="1">
            <a:off x="4876800" y="3653097"/>
            <a:ext cx="10668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15931C19-070C-8DBF-4B86-2A1A002679E9}"/>
              </a:ext>
            </a:extLst>
          </p:cNvPr>
          <p:cNvCxnSpPr>
            <a:cxnSpLocks/>
          </p:cNvCxnSpPr>
          <p:nvPr/>
        </p:nvCxnSpPr>
        <p:spPr>
          <a:xfrm flipH="1">
            <a:off x="4876800" y="3276600"/>
            <a:ext cx="10668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2BB11A4A-B6EF-74FF-8B50-D9478028D3B2}"/>
              </a:ext>
            </a:extLst>
          </p:cNvPr>
          <p:cNvSpPr txBox="1"/>
          <p:nvPr/>
        </p:nvSpPr>
        <p:spPr>
          <a:xfrm>
            <a:off x="6000924" y="2962870"/>
            <a:ext cx="2228676" cy="923330"/>
          </a:xfrm>
          <a:prstGeom prst="rect">
            <a:avLst/>
          </a:prstGeom>
          <a:noFill/>
        </p:spPr>
        <p:txBody>
          <a:bodyPr wrap="square" rtlCol="0">
            <a:spAutoFit/>
          </a:bodyPr>
          <a:lstStyle/>
          <a:p>
            <a:r>
              <a:rPr lang="en-US" dirty="0"/>
              <a:t>Case workers will work on both plans at the same time </a:t>
            </a:r>
          </a:p>
        </p:txBody>
      </p:sp>
    </p:spTree>
    <p:extLst>
      <p:ext uri="{BB962C8B-B14F-4D97-AF65-F5344CB8AC3E}">
        <p14:creationId xmlns:p14="http://schemas.microsoft.com/office/powerpoint/2010/main" val="18647858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5492D50-37CA-EC0E-5BC4-9DD9EE459AE8}"/>
              </a:ext>
            </a:extLst>
          </p:cNvPr>
          <p:cNvSpPr txBox="1"/>
          <p:nvPr/>
        </p:nvSpPr>
        <p:spPr>
          <a:xfrm>
            <a:off x="6553200" y="2133897"/>
            <a:ext cx="1852218" cy="2134553"/>
          </a:xfrm>
          <a:prstGeom prst="rect">
            <a:avLst/>
          </a:prstGeom>
        </p:spPr>
        <p:txBody>
          <a:bodyPr vert="horz" lIns="68580" tIns="34290" rIns="68580" bIns="34290" rtlCol="0" anchor="ctr">
            <a:normAutofit/>
          </a:bodyPr>
          <a:lstStyle/>
          <a:p>
            <a:pPr marL="400050" lvl="1">
              <a:lnSpc>
                <a:spcPct val="90000"/>
              </a:lnSpc>
              <a:spcBef>
                <a:spcPct val="0"/>
              </a:spcBef>
              <a:spcAft>
                <a:spcPts val="450"/>
              </a:spcAft>
              <a:tabLst>
                <a:tab pos="914400" algn="l"/>
              </a:tabLst>
            </a:pPr>
            <a:r>
              <a:rPr lang="en-US" sz="3500" dirty="0">
                <a:solidFill>
                  <a:schemeClr val="accent5">
                    <a:lumMod val="50000"/>
                  </a:schemeClr>
                </a:solidFill>
              </a:rPr>
              <a:t>Role of People in Court</a:t>
            </a:r>
          </a:p>
        </p:txBody>
      </p:sp>
      <p:pic>
        <p:nvPicPr>
          <p:cNvPr id="3" name="Picture 2" descr="A court room with people in the background&#10;&#10;Description automatically generated">
            <a:extLst>
              <a:ext uri="{FF2B5EF4-FFF2-40B4-BE49-F238E27FC236}">
                <a16:creationId xmlns:a16="http://schemas.microsoft.com/office/drawing/2014/main" id="{9037D8F8-7C56-0DD5-8146-77BBBE07EB8C}"/>
              </a:ext>
            </a:extLst>
          </p:cNvPr>
          <p:cNvPicPr>
            <a:picLocks noChangeAspect="1"/>
          </p:cNvPicPr>
          <p:nvPr/>
        </p:nvPicPr>
        <p:blipFill rotWithShape="1">
          <a:blip r:embed="rId2">
            <a:extLst>
              <a:ext uri="{28A0092B-C50C-407E-A947-70E740481C1C}">
                <a14:useLocalDpi xmlns:a14="http://schemas.microsoft.com/office/drawing/2010/main" val="0"/>
              </a:ext>
            </a:extLst>
          </a:blip>
          <a:srcRect r="12411" b="-1"/>
          <a:stretch/>
        </p:blipFill>
        <p:spPr>
          <a:xfrm>
            <a:off x="408928" y="992275"/>
            <a:ext cx="6449071" cy="4417799"/>
          </a:xfrm>
          <a:prstGeom prst="rect">
            <a:avLst/>
          </a:prstGeom>
        </p:spPr>
      </p:pic>
      <p:sp>
        <p:nvSpPr>
          <p:cNvPr id="2" name="Rectangle 1">
            <a:extLst>
              <a:ext uri="{FF2B5EF4-FFF2-40B4-BE49-F238E27FC236}">
                <a16:creationId xmlns:a16="http://schemas.microsoft.com/office/drawing/2014/main" id="{AD33069F-E5E9-3C8C-4C14-10EF9105CF4F}"/>
              </a:ext>
            </a:extLst>
          </p:cNvPr>
          <p:cNvSpPr/>
          <p:nvPr/>
        </p:nvSpPr>
        <p:spPr>
          <a:xfrm>
            <a:off x="-121228" y="-1581150"/>
            <a:ext cx="564571" cy="10020300"/>
          </a:xfrm>
          <a:prstGeom prst="rect">
            <a:avLst/>
          </a:prstGeom>
          <a:solidFill>
            <a:srgbClr val="F0CDA1"/>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Arial "/>
              <a:ea typeface="+mn-ea"/>
              <a:cs typeface="+mn-cs"/>
            </a:endParaRPr>
          </a:p>
        </p:txBody>
      </p:sp>
    </p:spTree>
    <p:extLst>
      <p:ext uri="{BB962C8B-B14F-4D97-AF65-F5344CB8AC3E}">
        <p14:creationId xmlns:p14="http://schemas.microsoft.com/office/powerpoint/2010/main" val="29435446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spcBef>
                <a:spcPts val="0"/>
              </a:spcBef>
              <a:defRPr/>
            </a:pPr>
            <a:endParaRPr lang="en-US" sz="1600" dirty="0">
              <a:solidFill>
                <a:schemeClr val="bg1"/>
              </a:solidFill>
              <a:latin typeface="Merriweather" panose="00000500000000000000" pitchFamily="2" charset="0"/>
            </a:endParaRPr>
          </a:p>
          <a:p>
            <a:endParaRPr lang="en-US" sz="1600" dirty="0">
              <a:solidFill>
                <a:schemeClr val="bg1"/>
              </a:solidFill>
            </a:endParaRPr>
          </a:p>
          <a:p>
            <a:pPr lvl="1"/>
            <a:endParaRPr lang="en-US" sz="1600" dirty="0">
              <a:solidFill>
                <a:schemeClr val="bg1"/>
              </a:solidFill>
              <a:latin typeface="Merriweather" panose="00000500000000000000" pitchFamily="2" charset="0"/>
            </a:endParaRPr>
          </a:p>
          <a:p>
            <a:endParaRPr lang="en-US" sz="1600" dirty="0">
              <a:solidFill>
                <a:schemeClr val="bg1"/>
              </a:solidFill>
              <a:latin typeface="Merriweather" panose="00000500000000000000" pitchFamily="2" charset="0"/>
            </a:endParaRPr>
          </a:p>
          <a:p>
            <a:endParaRPr lang="en-US" sz="1600" dirty="0">
              <a:solidFill>
                <a:schemeClr val="bg1"/>
              </a:solidFill>
              <a:latin typeface="Merriweather" panose="00000500000000000000" pitchFamily="2" charset="0"/>
            </a:endParaRPr>
          </a:p>
        </p:txBody>
      </p:sp>
      <p:sp>
        <p:nvSpPr>
          <p:cNvPr id="6" name="Title 1"/>
          <p:cNvSpPr>
            <a:spLocks noGrp="1"/>
          </p:cNvSpPr>
          <p:nvPr>
            <p:ph type="title"/>
          </p:nvPr>
        </p:nvSpPr>
        <p:spPr>
          <a:xfrm>
            <a:off x="430524" y="42957"/>
            <a:ext cx="8229600" cy="983327"/>
          </a:xfrm>
        </p:spPr>
        <p:txBody>
          <a:bodyPr>
            <a:normAutofit/>
          </a:bodyPr>
          <a:lstStyle/>
          <a:p>
            <a:pPr algn="l"/>
            <a:r>
              <a:rPr lang="en-US" sz="4800" b="1" dirty="0">
                <a:solidFill>
                  <a:srgbClr val="64B2C1"/>
                </a:solidFill>
                <a:effectLst>
                  <a:outerShdw blurRad="63500" dist="50800" dir="13500000" sx="0" sy="0">
                    <a:schemeClr val="tx1">
                      <a:alpha val="73000"/>
                    </a:schemeClr>
                  </a:outerShdw>
                </a:effectLst>
                <a:latin typeface="Gill Sans MT" panose="020B0502020104020203" pitchFamily="34" charset="0"/>
                <a:cs typeface="Times New Roman" panose="02020603050405020304" pitchFamily="18" charset="0"/>
              </a:rPr>
              <a:t>Questions You May Have</a:t>
            </a:r>
          </a:p>
        </p:txBody>
      </p:sp>
      <p:sp>
        <p:nvSpPr>
          <p:cNvPr id="7" name="Content Placeholder 1">
            <a:extLst>
              <a:ext uri="{FF2B5EF4-FFF2-40B4-BE49-F238E27FC236}">
                <a16:creationId xmlns:a16="http://schemas.microsoft.com/office/drawing/2014/main" id="{0B941C2D-61A6-437B-A7C2-886CD1FD7B5C}"/>
              </a:ext>
            </a:extLst>
          </p:cNvPr>
          <p:cNvSpPr txBox="1">
            <a:spLocks/>
          </p:cNvSpPr>
          <p:nvPr/>
        </p:nvSpPr>
        <p:spPr>
          <a:xfrm>
            <a:off x="443344" y="1371600"/>
            <a:ext cx="8243455"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98298" lvl="1" indent="0">
              <a:lnSpc>
                <a:spcPct val="90000"/>
              </a:lnSpc>
              <a:spcBef>
                <a:spcPct val="0"/>
              </a:spcBef>
              <a:spcAft>
                <a:spcPts val="450"/>
              </a:spcAft>
              <a:buNone/>
              <a:tabLst>
                <a:tab pos="914400" algn="l"/>
              </a:tabLst>
            </a:pPr>
            <a:r>
              <a:rPr lang="en-US" dirty="0">
                <a:solidFill>
                  <a:schemeClr val="accent5">
                    <a:lumMod val="50000"/>
                  </a:schemeClr>
                </a:solidFill>
              </a:rPr>
              <a:t>When can I see my kids?</a:t>
            </a:r>
          </a:p>
          <a:p>
            <a:pPr lvl="1" indent="-342900">
              <a:lnSpc>
                <a:spcPct val="90000"/>
              </a:lnSpc>
              <a:spcBef>
                <a:spcPct val="0"/>
              </a:spcBef>
              <a:spcAft>
                <a:spcPts val="450"/>
              </a:spcAft>
              <a:buFont typeface="Arial" panose="020B0604020202020204" pitchFamily="34" charset="0"/>
              <a:buChar char="•"/>
              <a:tabLst>
                <a:tab pos="914400" algn="l"/>
              </a:tabLst>
            </a:pPr>
            <a:r>
              <a:rPr lang="en-US" sz="2400" dirty="0">
                <a:solidFill>
                  <a:schemeClr val="accent5">
                    <a:lumMod val="50000"/>
                  </a:schemeClr>
                </a:solidFill>
              </a:rPr>
              <a:t>Your case worker should start visits with your child in the first month (if it is safe to do so)</a:t>
            </a:r>
          </a:p>
          <a:p>
            <a:pPr lvl="1" indent="-342900">
              <a:lnSpc>
                <a:spcPct val="90000"/>
              </a:lnSpc>
              <a:spcBef>
                <a:spcPct val="0"/>
              </a:spcBef>
              <a:spcAft>
                <a:spcPts val="450"/>
              </a:spcAft>
              <a:buFont typeface="Arial" panose="020B0604020202020204" pitchFamily="34" charset="0"/>
              <a:buChar char="•"/>
              <a:tabLst>
                <a:tab pos="914400" algn="l"/>
              </a:tabLst>
            </a:pPr>
            <a:r>
              <a:rPr lang="en-US" sz="2400" dirty="0">
                <a:solidFill>
                  <a:schemeClr val="accent5">
                    <a:lumMod val="50000"/>
                  </a:schemeClr>
                </a:solidFill>
              </a:rPr>
              <a:t>You should continue to have visits with your child at least every month until your case is closed</a:t>
            </a:r>
          </a:p>
          <a:p>
            <a:pPr lvl="1" indent="-342900">
              <a:lnSpc>
                <a:spcPct val="90000"/>
              </a:lnSpc>
              <a:spcBef>
                <a:spcPct val="0"/>
              </a:spcBef>
              <a:spcAft>
                <a:spcPts val="450"/>
              </a:spcAft>
              <a:buFont typeface="Arial" panose="020B0604020202020204" pitchFamily="34" charset="0"/>
              <a:buChar char="•"/>
              <a:tabLst>
                <a:tab pos="914400" algn="l"/>
              </a:tabLst>
            </a:pPr>
            <a:r>
              <a:rPr lang="en-US" sz="2400" dirty="0">
                <a:solidFill>
                  <a:schemeClr val="accent5">
                    <a:lumMod val="50000"/>
                  </a:schemeClr>
                </a:solidFill>
              </a:rPr>
              <a:t>If you cannot attend a visit, call your caseworker as soon as you know</a:t>
            </a:r>
          </a:p>
          <a:p>
            <a:pPr marL="301752" indent="-301752" defTabSz="603504">
              <a:spcAft>
                <a:spcPts val="600"/>
              </a:spcAft>
            </a:pPr>
            <a:endParaRPr lang="en-US" sz="3000" dirty="0">
              <a:solidFill>
                <a:schemeClr val="bg1"/>
              </a:solidFill>
            </a:endParaRPr>
          </a:p>
          <a:p>
            <a:endParaRPr lang="en-US" sz="2400" dirty="0">
              <a:solidFill>
                <a:schemeClr val="bg1"/>
              </a:solidFill>
              <a:latin typeface="Merriweather" panose="00000500000000000000" pitchFamily="2" charset="0"/>
            </a:endParaRPr>
          </a:p>
          <a:p>
            <a:pPr lvl="1"/>
            <a:endParaRPr lang="en-US" sz="1600" dirty="0">
              <a:solidFill>
                <a:schemeClr val="bg1"/>
              </a:solidFill>
              <a:latin typeface="Merriweather" panose="00000500000000000000" pitchFamily="2" charset="0"/>
            </a:endParaRPr>
          </a:p>
          <a:p>
            <a:endParaRPr lang="en-US" dirty="0"/>
          </a:p>
        </p:txBody>
      </p:sp>
      <p:sp>
        <p:nvSpPr>
          <p:cNvPr id="3" name="Rectangle 2">
            <a:extLst>
              <a:ext uri="{FF2B5EF4-FFF2-40B4-BE49-F238E27FC236}">
                <a16:creationId xmlns:a16="http://schemas.microsoft.com/office/drawing/2014/main" id="{48700AAF-4FD3-1BC4-7B65-4035B376D8FC}"/>
              </a:ext>
            </a:extLst>
          </p:cNvPr>
          <p:cNvSpPr/>
          <p:nvPr/>
        </p:nvSpPr>
        <p:spPr>
          <a:xfrm>
            <a:off x="-121228" y="-1581150"/>
            <a:ext cx="564571" cy="10020300"/>
          </a:xfrm>
          <a:prstGeom prst="rect">
            <a:avLst/>
          </a:prstGeom>
          <a:solidFill>
            <a:srgbClr val="F0CDA1"/>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Arial "/>
              <a:ea typeface="+mn-ea"/>
              <a:cs typeface="+mn-cs"/>
            </a:endParaRPr>
          </a:p>
        </p:txBody>
      </p:sp>
    </p:spTree>
    <p:extLst>
      <p:ext uri="{BB962C8B-B14F-4D97-AF65-F5344CB8AC3E}">
        <p14:creationId xmlns:p14="http://schemas.microsoft.com/office/powerpoint/2010/main" val="38238364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spcBef>
                <a:spcPts val="0"/>
              </a:spcBef>
              <a:defRPr/>
            </a:pPr>
            <a:endParaRPr lang="en-US" sz="1600" dirty="0">
              <a:solidFill>
                <a:schemeClr val="bg1"/>
              </a:solidFill>
              <a:latin typeface="Merriweather" panose="00000500000000000000" pitchFamily="2" charset="0"/>
            </a:endParaRPr>
          </a:p>
          <a:p>
            <a:endParaRPr lang="en-US" sz="1600" dirty="0">
              <a:solidFill>
                <a:schemeClr val="bg1"/>
              </a:solidFill>
            </a:endParaRPr>
          </a:p>
          <a:p>
            <a:pPr lvl="1"/>
            <a:endParaRPr lang="en-US" sz="1600" dirty="0">
              <a:solidFill>
                <a:schemeClr val="bg1"/>
              </a:solidFill>
              <a:latin typeface="Merriweather" panose="00000500000000000000" pitchFamily="2" charset="0"/>
            </a:endParaRPr>
          </a:p>
          <a:p>
            <a:endParaRPr lang="en-US" sz="1600" dirty="0">
              <a:solidFill>
                <a:schemeClr val="bg1"/>
              </a:solidFill>
              <a:latin typeface="Merriweather" panose="00000500000000000000" pitchFamily="2" charset="0"/>
            </a:endParaRPr>
          </a:p>
          <a:p>
            <a:endParaRPr lang="en-US" sz="1600" dirty="0">
              <a:solidFill>
                <a:schemeClr val="bg1"/>
              </a:solidFill>
              <a:latin typeface="Merriweather" panose="00000500000000000000" pitchFamily="2" charset="0"/>
            </a:endParaRPr>
          </a:p>
        </p:txBody>
      </p:sp>
      <p:sp>
        <p:nvSpPr>
          <p:cNvPr id="6" name="Title 1"/>
          <p:cNvSpPr>
            <a:spLocks noGrp="1"/>
          </p:cNvSpPr>
          <p:nvPr>
            <p:ph type="title"/>
          </p:nvPr>
        </p:nvSpPr>
        <p:spPr>
          <a:xfrm>
            <a:off x="471829" y="17319"/>
            <a:ext cx="8229600" cy="983327"/>
          </a:xfrm>
        </p:spPr>
        <p:txBody>
          <a:bodyPr>
            <a:normAutofit/>
          </a:bodyPr>
          <a:lstStyle/>
          <a:p>
            <a:pPr algn="l"/>
            <a:r>
              <a:rPr lang="en-US" sz="4800" b="1" dirty="0">
                <a:solidFill>
                  <a:srgbClr val="64B2C1"/>
                </a:solidFill>
                <a:effectLst>
                  <a:outerShdw blurRad="63500" dist="50800" dir="13500000" sx="0" sy="0">
                    <a:schemeClr val="tx1">
                      <a:alpha val="73000"/>
                    </a:schemeClr>
                  </a:outerShdw>
                </a:effectLst>
                <a:latin typeface="Gill Sans MT" panose="020B0502020104020203" pitchFamily="34" charset="0"/>
                <a:cs typeface="Times New Roman" panose="02020603050405020304" pitchFamily="18" charset="0"/>
              </a:rPr>
              <a:t>Questions You May Have</a:t>
            </a:r>
          </a:p>
        </p:txBody>
      </p:sp>
      <p:sp>
        <p:nvSpPr>
          <p:cNvPr id="7" name="Content Placeholder 1">
            <a:extLst>
              <a:ext uri="{FF2B5EF4-FFF2-40B4-BE49-F238E27FC236}">
                <a16:creationId xmlns:a16="http://schemas.microsoft.com/office/drawing/2014/main" id="{0B941C2D-61A6-437B-A7C2-886CD1FD7B5C}"/>
              </a:ext>
            </a:extLst>
          </p:cNvPr>
          <p:cNvSpPr txBox="1">
            <a:spLocks/>
          </p:cNvSpPr>
          <p:nvPr/>
        </p:nvSpPr>
        <p:spPr>
          <a:xfrm>
            <a:off x="443344" y="1371600"/>
            <a:ext cx="8243455"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00050" lvl="1" indent="0">
              <a:lnSpc>
                <a:spcPct val="90000"/>
              </a:lnSpc>
              <a:spcBef>
                <a:spcPct val="0"/>
              </a:spcBef>
              <a:spcAft>
                <a:spcPts val="450"/>
              </a:spcAft>
              <a:buNone/>
              <a:tabLst>
                <a:tab pos="914400" algn="l"/>
              </a:tabLst>
            </a:pPr>
            <a:r>
              <a:rPr lang="en-US" dirty="0">
                <a:solidFill>
                  <a:schemeClr val="accent5">
                    <a:lumMod val="50000"/>
                  </a:schemeClr>
                </a:solidFill>
              </a:rPr>
              <a:t>When will I get my kids back home?</a:t>
            </a:r>
          </a:p>
          <a:p>
            <a:pPr lvl="1" indent="-342900">
              <a:lnSpc>
                <a:spcPct val="90000"/>
              </a:lnSpc>
              <a:spcBef>
                <a:spcPct val="0"/>
              </a:spcBef>
              <a:spcAft>
                <a:spcPts val="450"/>
              </a:spcAft>
              <a:buFont typeface="Arial" panose="020B0604020202020204" pitchFamily="34" charset="0"/>
              <a:buChar char="•"/>
              <a:tabLst>
                <a:tab pos="914400" algn="l"/>
              </a:tabLst>
            </a:pPr>
            <a:r>
              <a:rPr lang="en-US" sz="2400" dirty="0">
                <a:solidFill>
                  <a:schemeClr val="accent5">
                    <a:lumMod val="50000"/>
                  </a:schemeClr>
                </a:solidFill>
              </a:rPr>
              <a:t>Your child can return home when the judge decides that the safety issues are addressed, and it is safe for them to return.</a:t>
            </a:r>
          </a:p>
          <a:p>
            <a:pPr lvl="1" indent="-342900">
              <a:lnSpc>
                <a:spcPct val="90000"/>
              </a:lnSpc>
              <a:spcBef>
                <a:spcPct val="0"/>
              </a:spcBef>
              <a:spcAft>
                <a:spcPts val="450"/>
              </a:spcAft>
              <a:buFont typeface="Arial" panose="020B0604020202020204" pitchFamily="34" charset="0"/>
              <a:buChar char="•"/>
              <a:tabLst>
                <a:tab pos="914400" algn="l"/>
              </a:tabLst>
            </a:pPr>
            <a:r>
              <a:rPr lang="en-US" sz="2400" dirty="0">
                <a:solidFill>
                  <a:schemeClr val="accent5">
                    <a:lumMod val="50000"/>
                  </a:schemeClr>
                </a:solidFill>
              </a:rPr>
              <a:t>Typically, this is when the Safety Plan and Case Plan are complete, but it may happen sooner</a:t>
            </a:r>
          </a:p>
          <a:p>
            <a:pPr marL="301752" indent="-301752" defTabSz="603504">
              <a:spcAft>
                <a:spcPts val="600"/>
              </a:spcAft>
            </a:pPr>
            <a:endParaRPr lang="en-US" sz="3000" dirty="0">
              <a:solidFill>
                <a:schemeClr val="bg1"/>
              </a:solidFill>
            </a:endParaRPr>
          </a:p>
          <a:p>
            <a:endParaRPr lang="en-US" sz="2400" dirty="0">
              <a:solidFill>
                <a:schemeClr val="bg1"/>
              </a:solidFill>
              <a:latin typeface="Merriweather" panose="00000500000000000000" pitchFamily="2" charset="0"/>
            </a:endParaRPr>
          </a:p>
          <a:p>
            <a:pPr lvl="1"/>
            <a:endParaRPr lang="en-US" sz="1600" dirty="0">
              <a:solidFill>
                <a:schemeClr val="bg1"/>
              </a:solidFill>
              <a:latin typeface="Merriweather" panose="00000500000000000000" pitchFamily="2" charset="0"/>
            </a:endParaRPr>
          </a:p>
          <a:p>
            <a:endParaRPr lang="en-US" dirty="0"/>
          </a:p>
        </p:txBody>
      </p:sp>
      <p:sp>
        <p:nvSpPr>
          <p:cNvPr id="3" name="Rectangle 2">
            <a:extLst>
              <a:ext uri="{FF2B5EF4-FFF2-40B4-BE49-F238E27FC236}">
                <a16:creationId xmlns:a16="http://schemas.microsoft.com/office/drawing/2014/main" id="{4D8105A5-86CA-3871-51F0-AE6C1D42DDFF}"/>
              </a:ext>
            </a:extLst>
          </p:cNvPr>
          <p:cNvSpPr/>
          <p:nvPr/>
        </p:nvSpPr>
        <p:spPr>
          <a:xfrm>
            <a:off x="-121228" y="-1581150"/>
            <a:ext cx="564571" cy="10020300"/>
          </a:xfrm>
          <a:prstGeom prst="rect">
            <a:avLst/>
          </a:prstGeom>
          <a:solidFill>
            <a:srgbClr val="F0CDA1"/>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Arial "/>
              <a:ea typeface="+mn-ea"/>
              <a:cs typeface="+mn-cs"/>
            </a:endParaRPr>
          </a:p>
        </p:txBody>
      </p:sp>
    </p:spTree>
    <p:extLst>
      <p:ext uri="{BB962C8B-B14F-4D97-AF65-F5344CB8AC3E}">
        <p14:creationId xmlns:p14="http://schemas.microsoft.com/office/powerpoint/2010/main" val="36034053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spcBef>
                <a:spcPts val="0"/>
              </a:spcBef>
              <a:defRPr/>
            </a:pPr>
            <a:endParaRPr lang="en-US" sz="1600" dirty="0">
              <a:solidFill>
                <a:schemeClr val="bg1"/>
              </a:solidFill>
              <a:latin typeface="Merriweather" panose="00000500000000000000" pitchFamily="2" charset="0"/>
            </a:endParaRPr>
          </a:p>
          <a:p>
            <a:endParaRPr lang="en-US" sz="1600" dirty="0">
              <a:solidFill>
                <a:schemeClr val="bg1"/>
              </a:solidFill>
            </a:endParaRPr>
          </a:p>
          <a:p>
            <a:pPr lvl="1"/>
            <a:endParaRPr lang="en-US" sz="1600" dirty="0">
              <a:solidFill>
                <a:schemeClr val="bg1"/>
              </a:solidFill>
              <a:latin typeface="Merriweather" panose="00000500000000000000" pitchFamily="2" charset="0"/>
            </a:endParaRPr>
          </a:p>
          <a:p>
            <a:endParaRPr lang="en-US" sz="1600" dirty="0">
              <a:solidFill>
                <a:schemeClr val="bg1"/>
              </a:solidFill>
              <a:latin typeface="Merriweather" panose="00000500000000000000" pitchFamily="2" charset="0"/>
            </a:endParaRPr>
          </a:p>
          <a:p>
            <a:endParaRPr lang="en-US" sz="1600" dirty="0">
              <a:solidFill>
                <a:schemeClr val="bg1"/>
              </a:solidFill>
              <a:latin typeface="Merriweather" panose="00000500000000000000" pitchFamily="2" charset="0"/>
            </a:endParaRPr>
          </a:p>
        </p:txBody>
      </p:sp>
      <p:sp>
        <p:nvSpPr>
          <p:cNvPr id="6" name="Title 1"/>
          <p:cNvSpPr>
            <a:spLocks noGrp="1"/>
          </p:cNvSpPr>
          <p:nvPr>
            <p:ph type="title"/>
          </p:nvPr>
        </p:nvSpPr>
        <p:spPr>
          <a:xfrm>
            <a:off x="443343" y="25865"/>
            <a:ext cx="8229600" cy="983327"/>
          </a:xfrm>
        </p:spPr>
        <p:txBody>
          <a:bodyPr>
            <a:normAutofit/>
          </a:bodyPr>
          <a:lstStyle/>
          <a:p>
            <a:pPr algn="l"/>
            <a:r>
              <a:rPr lang="en-US" sz="4800" b="1" dirty="0">
                <a:solidFill>
                  <a:srgbClr val="64B2C1"/>
                </a:solidFill>
                <a:effectLst>
                  <a:outerShdw blurRad="63500" dist="50800" dir="13500000" sx="0" sy="0">
                    <a:schemeClr val="tx1">
                      <a:alpha val="73000"/>
                    </a:schemeClr>
                  </a:outerShdw>
                </a:effectLst>
                <a:latin typeface="Gill Sans MT" panose="020B0502020104020203" pitchFamily="34" charset="0"/>
                <a:cs typeface="Times New Roman" panose="02020603050405020304" pitchFamily="18" charset="0"/>
              </a:rPr>
              <a:t>Questions You May Have</a:t>
            </a:r>
          </a:p>
        </p:txBody>
      </p:sp>
      <p:sp>
        <p:nvSpPr>
          <p:cNvPr id="7" name="Content Placeholder 1">
            <a:extLst>
              <a:ext uri="{FF2B5EF4-FFF2-40B4-BE49-F238E27FC236}">
                <a16:creationId xmlns:a16="http://schemas.microsoft.com/office/drawing/2014/main" id="{0B941C2D-61A6-437B-A7C2-886CD1FD7B5C}"/>
              </a:ext>
            </a:extLst>
          </p:cNvPr>
          <p:cNvSpPr txBox="1">
            <a:spLocks/>
          </p:cNvSpPr>
          <p:nvPr/>
        </p:nvSpPr>
        <p:spPr>
          <a:xfrm>
            <a:off x="609600" y="1371600"/>
            <a:ext cx="8243455"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lnSpc>
                <a:spcPct val="90000"/>
              </a:lnSpc>
              <a:spcBef>
                <a:spcPct val="0"/>
              </a:spcBef>
              <a:spcAft>
                <a:spcPts val="450"/>
              </a:spcAft>
              <a:buNone/>
              <a:tabLst>
                <a:tab pos="914400" algn="l"/>
              </a:tabLst>
            </a:pPr>
            <a:r>
              <a:rPr lang="en-US" dirty="0">
                <a:solidFill>
                  <a:schemeClr val="accent5">
                    <a:lumMod val="50000"/>
                  </a:schemeClr>
                </a:solidFill>
              </a:rPr>
              <a:t>What happens when my kids come home?</a:t>
            </a:r>
          </a:p>
          <a:p>
            <a:pPr lvl="1" indent="-342900">
              <a:lnSpc>
                <a:spcPct val="90000"/>
              </a:lnSpc>
              <a:spcBef>
                <a:spcPct val="0"/>
              </a:spcBef>
              <a:spcAft>
                <a:spcPts val="450"/>
              </a:spcAft>
              <a:buFont typeface="Arial" panose="020B0604020202020204" pitchFamily="34" charset="0"/>
              <a:buChar char="•"/>
              <a:tabLst>
                <a:tab pos="914400" algn="l"/>
              </a:tabLst>
            </a:pPr>
            <a:r>
              <a:rPr lang="en-US" sz="2400" dirty="0">
                <a:solidFill>
                  <a:schemeClr val="accent5">
                    <a:lumMod val="50000"/>
                  </a:schemeClr>
                </a:solidFill>
              </a:rPr>
              <a:t>Health and Welfare will stop by your home to check that you have a safe place for your children to return to.  </a:t>
            </a:r>
          </a:p>
          <a:p>
            <a:pPr lvl="1" indent="-342900">
              <a:lnSpc>
                <a:spcPct val="90000"/>
              </a:lnSpc>
              <a:spcBef>
                <a:spcPct val="0"/>
              </a:spcBef>
              <a:spcAft>
                <a:spcPts val="450"/>
              </a:spcAft>
              <a:buFont typeface="Arial" panose="020B0604020202020204" pitchFamily="34" charset="0"/>
              <a:buChar char="•"/>
              <a:tabLst>
                <a:tab pos="914400" algn="l"/>
              </a:tabLst>
            </a:pPr>
            <a:r>
              <a:rPr lang="en-US" sz="2400" dirty="0">
                <a:solidFill>
                  <a:schemeClr val="accent5">
                    <a:lumMod val="50000"/>
                  </a:schemeClr>
                </a:solidFill>
              </a:rPr>
              <a:t>They may do checks until your case has closed. </a:t>
            </a:r>
          </a:p>
          <a:p>
            <a:pPr marL="301752" indent="-301752" defTabSz="603504">
              <a:spcAft>
                <a:spcPts val="600"/>
              </a:spcAft>
            </a:pPr>
            <a:endParaRPr lang="en-US" sz="3000" dirty="0">
              <a:solidFill>
                <a:schemeClr val="bg1"/>
              </a:solidFill>
            </a:endParaRPr>
          </a:p>
          <a:p>
            <a:endParaRPr lang="en-US" sz="2400" dirty="0">
              <a:solidFill>
                <a:schemeClr val="bg1"/>
              </a:solidFill>
              <a:latin typeface="Merriweather" panose="00000500000000000000" pitchFamily="2" charset="0"/>
            </a:endParaRPr>
          </a:p>
          <a:p>
            <a:pPr lvl="1"/>
            <a:endParaRPr lang="en-US" sz="1600" dirty="0">
              <a:solidFill>
                <a:schemeClr val="bg1"/>
              </a:solidFill>
              <a:latin typeface="Merriweather" panose="00000500000000000000" pitchFamily="2" charset="0"/>
            </a:endParaRPr>
          </a:p>
          <a:p>
            <a:endParaRPr lang="en-US" dirty="0"/>
          </a:p>
        </p:txBody>
      </p:sp>
      <p:sp>
        <p:nvSpPr>
          <p:cNvPr id="3" name="Rectangle 2">
            <a:extLst>
              <a:ext uri="{FF2B5EF4-FFF2-40B4-BE49-F238E27FC236}">
                <a16:creationId xmlns:a16="http://schemas.microsoft.com/office/drawing/2014/main" id="{9F85A235-B5E8-BC0E-4A6E-70135DD725F2}"/>
              </a:ext>
            </a:extLst>
          </p:cNvPr>
          <p:cNvSpPr/>
          <p:nvPr/>
        </p:nvSpPr>
        <p:spPr>
          <a:xfrm>
            <a:off x="-121228" y="-1581150"/>
            <a:ext cx="564571" cy="10020300"/>
          </a:xfrm>
          <a:prstGeom prst="rect">
            <a:avLst/>
          </a:prstGeom>
          <a:solidFill>
            <a:srgbClr val="F0CDA1"/>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Arial "/>
              <a:ea typeface="+mn-ea"/>
              <a:cs typeface="+mn-cs"/>
            </a:endParaRPr>
          </a:p>
        </p:txBody>
      </p:sp>
    </p:spTree>
    <p:extLst>
      <p:ext uri="{BB962C8B-B14F-4D97-AF65-F5344CB8AC3E}">
        <p14:creationId xmlns:p14="http://schemas.microsoft.com/office/powerpoint/2010/main" val="30904735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43342" y="1066800"/>
            <a:ext cx="8548257" cy="4525963"/>
          </a:xfrm>
        </p:spPr>
        <p:txBody>
          <a:bodyPr>
            <a:normAutofit/>
          </a:bodyPr>
          <a:lstStyle/>
          <a:p>
            <a:pPr>
              <a:spcBef>
                <a:spcPts val="0"/>
              </a:spcBef>
              <a:defRPr/>
            </a:pPr>
            <a:endParaRPr lang="en-US" sz="1600" dirty="0">
              <a:solidFill>
                <a:schemeClr val="bg1"/>
              </a:solidFill>
              <a:latin typeface="Merriweather" panose="00000500000000000000" pitchFamily="2" charset="0"/>
            </a:endParaRPr>
          </a:p>
          <a:p>
            <a:pPr marL="457200" indent="-457200">
              <a:spcBef>
                <a:spcPts val="0"/>
              </a:spcBef>
              <a:spcAft>
                <a:spcPts val="600"/>
              </a:spcAft>
              <a:tabLst>
                <a:tab pos="457200" algn="l"/>
              </a:tabLst>
            </a:pPr>
            <a:r>
              <a:rPr lang="en-US" sz="2400" dirty="0">
                <a:solidFill>
                  <a:schemeClr val="accent5">
                    <a:lumMod val="50000"/>
                  </a:schemeClr>
                </a:solidFill>
              </a:rPr>
              <a:t>Parent Partners are moms and dads just like you whose children were removed from their care. These parents worked to get their kids back home, and they know how tough it can be.</a:t>
            </a:r>
          </a:p>
          <a:p>
            <a:pPr marL="457200" indent="-457200">
              <a:spcBef>
                <a:spcPts val="0"/>
              </a:spcBef>
              <a:spcAft>
                <a:spcPts val="600"/>
              </a:spcAft>
              <a:tabLst>
                <a:tab pos="457200" algn="l"/>
              </a:tabLst>
            </a:pPr>
            <a:r>
              <a:rPr lang="en-US" sz="2400" dirty="0">
                <a:solidFill>
                  <a:schemeClr val="accent5">
                    <a:lumMod val="50000"/>
                  </a:schemeClr>
                </a:solidFill>
              </a:rPr>
              <a:t>Parent Partners are not lawyers, but they know a lot about what happens when kids are taken away. </a:t>
            </a:r>
          </a:p>
          <a:p>
            <a:pPr marL="457200" indent="-457200">
              <a:spcBef>
                <a:spcPts val="0"/>
              </a:spcBef>
              <a:spcAft>
                <a:spcPts val="600"/>
              </a:spcAft>
              <a:tabLst>
                <a:tab pos="457200" algn="l"/>
              </a:tabLst>
            </a:pPr>
            <a:r>
              <a:rPr lang="en-US" sz="2400" dirty="0">
                <a:solidFill>
                  <a:schemeClr val="accent5">
                    <a:lumMod val="50000"/>
                  </a:schemeClr>
                </a:solidFill>
              </a:rPr>
              <a:t>They can't give legal advice, but they can help you understand what's going on and share their own experiences.</a:t>
            </a:r>
          </a:p>
          <a:p>
            <a:pPr marL="457200" indent="-457200">
              <a:spcBef>
                <a:spcPts val="0"/>
              </a:spcBef>
              <a:tabLst>
                <a:tab pos="457200" algn="l"/>
              </a:tabLst>
            </a:pPr>
            <a:endParaRPr lang="en-US" sz="2400" dirty="0">
              <a:solidFill>
                <a:schemeClr val="bg1"/>
              </a:solidFill>
            </a:endParaRPr>
          </a:p>
          <a:p>
            <a:endParaRPr lang="en-US" sz="1600" dirty="0">
              <a:solidFill>
                <a:schemeClr val="bg1"/>
              </a:solidFill>
              <a:latin typeface="Merriweather" panose="00000500000000000000" pitchFamily="2" charset="0"/>
            </a:endParaRPr>
          </a:p>
        </p:txBody>
      </p:sp>
      <p:sp>
        <p:nvSpPr>
          <p:cNvPr id="6" name="Title 1"/>
          <p:cNvSpPr>
            <a:spLocks noGrp="1"/>
          </p:cNvSpPr>
          <p:nvPr>
            <p:ph type="title"/>
          </p:nvPr>
        </p:nvSpPr>
        <p:spPr>
          <a:xfrm>
            <a:off x="381000" y="0"/>
            <a:ext cx="8229600" cy="983327"/>
          </a:xfrm>
        </p:spPr>
        <p:txBody>
          <a:bodyPr>
            <a:normAutofit fontScale="90000"/>
          </a:bodyPr>
          <a:lstStyle/>
          <a:p>
            <a:pPr algn="l"/>
            <a:r>
              <a:rPr lang="en-US" sz="6500" b="1" dirty="0">
                <a:solidFill>
                  <a:srgbClr val="64B2C1"/>
                </a:solidFill>
                <a:effectLst>
                  <a:outerShdw blurRad="63500" dist="50800" dir="13500000" sx="0" sy="0">
                    <a:schemeClr val="tx1">
                      <a:alpha val="73000"/>
                    </a:schemeClr>
                  </a:outerShdw>
                </a:effectLst>
                <a:latin typeface="Gill Sans MT" panose="020B0502020104020203" pitchFamily="34" charset="0"/>
                <a:cs typeface="Times New Roman" panose="02020603050405020304" pitchFamily="18" charset="0"/>
              </a:rPr>
              <a:t>Parent Partners</a:t>
            </a:r>
            <a:r>
              <a:rPr lang="en-US" sz="4000" dirty="0">
                <a:solidFill>
                  <a:srgbClr val="FFC000"/>
                </a:solidFill>
              </a:rPr>
              <a:t>	</a:t>
            </a:r>
          </a:p>
        </p:txBody>
      </p:sp>
      <p:sp>
        <p:nvSpPr>
          <p:cNvPr id="3" name="Rectangle 2">
            <a:extLst>
              <a:ext uri="{FF2B5EF4-FFF2-40B4-BE49-F238E27FC236}">
                <a16:creationId xmlns:a16="http://schemas.microsoft.com/office/drawing/2014/main" id="{2FFC04DD-BC34-55B3-8A22-193CA9CDA262}"/>
              </a:ext>
            </a:extLst>
          </p:cNvPr>
          <p:cNvSpPr/>
          <p:nvPr/>
        </p:nvSpPr>
        <p:spPr>
          <a:xfrm>
            <a:off x="-121228" y="-1581150"/>
            <a:ext cx="564571" cy="10020300"/>
          </a:xfrm>
          <a:prstGeom prst="rect">
            <a:avLst/>
          </a:prstGeom>
          <a:solidFill>
            <a:srgbClr val="F0CDA1"/>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Arial "/>
              <a:ea typeface="+mn-ea"/>
              <a:cs typeface="+mn-cs"/>
            </a:endParaRPr>
          </a:p>
        </p:txBody>
      </p:sp>
    </p:spTree>
    <p:extLst>
      <p:ext uri="{BB962C8B-B14F-4D97-AF65-F5344CB8AC3E}">
        <p14:creationId xmlns:p14="http://schemas.microsoft.com/office/powerpoint/2010/main" val="26533093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spcBef>
                <a:spcPts val="0"/>
              </a:spcBef>
              <a:defRPr/>
            </a:pPr>
            <a:endParaRPr lang="en-US" sz="1600" dirty="0">
              <a:solidFill>
                <a:schemeClr val="bg1"/>
              </a:solidFill>
              <a:latin typeface="Merriweather" panose="00000500000000000000" pitchFamily="2" charset="0"/>
            </a:endParaRPr>
          </a:p>
          <a:p>
            <a:endParaRPr lang="en-US" sz="1600" dirty="0">
              <a:solidFill>
                <a:schemeClr val="bg1"/>
              </a:solidFill>
            </a:endParaRPr>
          </a:p>
          <a:p>
            <a:pPr lvl="1"/>
            <a:endParaRPr lang="en-US" sz="1600" dirty="0">
              <a:solidFill>
                <a:schemeClr val="bg1"/>
              </a:solidFill>
              <a:latin typeface="Merriweather" panose="00000500000000000000" pitchFamily="2" charset="0"/>
            </a:endParaRPr>
          </a:p>
          <a:p>
            <a:endParaRPr lang="en-US" sz="1600" dirty="0">
              <a:solidFill>
                <a:schemeClr val="bg1"/>
              </a:solidFill>
              <a:latin typeface="Merriweather" panose="00000500000000000000" pitchFamily="2" charset="0"/>
            </a:endParaRPr>
          </a:p>
          <a:p>
            <a:endParaRPr lang="en-US" sz="1600" dirty="0">
              <a:solidFill>
                <a:schemeClr val="bg1"/>
              </a:solidFill>
              <a:latin typeface="Merriweather" panose="00000500000000000000" pitchFamily="2" charset="0"/>
            </a:endParaRPr>
          </a:p>
        </p:txBody>
      </p:sp>
      <p:sp>
        <p:nvSpPr>
          <p:cNvPr id="6" name="Title 1"/>
          <p:cNvSpPr>
            <a:spLocks noGrp="1"/>
          </p:cNvSpPr>
          <p:nvPr>
            <p:ph type="title"/>
          </p:nvPr>
        </p:nvSpPr>
        <p:spPr>
          <a:xfrm>
            <a:off x="457200" y="10910"/>
            <a:ext cx="8229600" cy="983327"/>
          </a:xfrm>
        </p:spPr>
        <p:txBody>
          <a:bodyPr>
            <a:normAutofit/>
          </a:bodyPr>
          <a:lstStyle/>
          <a:p>
            <a:pPr algn="l"/>
            <a:r>
              <a:rPr lang="en-US" sz="4800" b="1" dirty="0">
                <a:solidFill>
                  <a:srgbClr val="64B2C1"/>
                </a:solidFill>
                <a:effectLst>
                  <a:outerShdw blurRad="63500" dist="50800" dir="13500000" sx="0" sy="0">
                    <a:schemeClr val="tx1">
                      <a:alpha val="73000"/>
                    </a:schemeClr>
                  </a:outerShdw>
                </a:effectLst>
                <a:latin typeface="Gill Sans MT" panose="020B0502020104020203" pitchFamily="34" charset="0"/>
                <a:cs typeface="Times New Roman" panose="02020603050405020304" pitchFamily="18" charset="0"/>
              </a:rPr>
              <a:t>Questions You May Have</a:t>
            </a:r>
          </a:p>
        </p:txBody>
      </p:sp>
      <p:sp>
        <p:nvSpPr>
          <p:cNvPr id="7" name="Content Placeholder 1">
            <a:extLst>
              <a:ext uri="{FF2B5EF4-FFF2-40B4-BE49-F238E27FC236}">
                <a16:creationId xmlns:a16="http://schemas.microsoft.com/office/drawing/2014/main" id="{0B941C2D-61A6-437B-A7C2-886CD1FD7B5C}"/>
              </a:ext>
            </a:extLst>
          </p:cNvPr>
          <p:cNvSpPr txBox="1">
            <a:spLocks/>
          </p:cNvSpPr>
          <p:nvPr/>
        </p:nvSpPr>
        <p:spPr>
          <a:xfrm>
            <a:off x="609600" y="1295400"/>
            <a:ext cx="8243455"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lnSpc>
                <a:spcPct val="90000"/>
              </a:lnSpc>
              <a:spcBef>
                <a:spcPct val="0"/>
              </a:spcBef>
              <a:spcAft>
                <a:spcPts val="450"/>
              </a:spcAft>
              <a:buNone/>
              <a:tabLst>
                <a:tab pos="914400" algn="l"/>
              </a:tabLst>
            </a:pPr>
            <a:r>
              <a:rPr lang="en-US" dirty="0">
                <a:solidFill>
                  <a:schemeClr val="accent5">
                    <a:lumMod val="50000"/>
                  </a:schemeClr>
                </a:solidFill>
              </a:rPr>
              <a:t>Who do I talk to if I have questions about my case?</a:t>
            </a:r>
          </a:p>
          <a:p>
            <a:pPr lvl="1" indent="-342900">
              <a:lnSpc>
                <a:spcPct val="90000"/>
              </a:lnSpc>
              <a:spcBef>
                <a:spcPct val="0"/>
              </a:spcBef>
              <a:spcAft>
                <a:spcPts val="450"/>
              </a:spcAft>
              <a:buFont typeface="Arial" panose="020B0604020202020204" pitchFamily="34" charset="0"/>
              <a:buChar char="•"/>
              <a:tabLst>
                <a:tab pos="914400" algn="l"/>
              </a:tabLst>
            </a:pPr>
            <a:r>
              <a:rPr lang="en-US" sz="2400" dirty="0">
                <a:solidFill>
                  <a:schemeClr val="accent5">
                    <a:lumMod val="50000"/>
                  </a:schemeClr>
                </a:solidFill>
              </a:rPr>
              <a:t>Contact your lawyer (meet in person, email or call them) to ask about any questions you have about your case or the court process in general. </a:t>
            </a:r>
          </a:p>
          <a:p>
            <a:pPr lvl="1" indent="-342900">
              <a:lnSpc>
                <a:spcPct val="90000"/>
              </a:lnSpc>
              <a:spcBef>
                <a:spcPct val="0"/>
              </a:spcBef>
              <a:spcAft>
                <a:spcPts val="450"/>
              </a:spcAft>
              <a:buFont typeface="Arial" panose="020B0604020202020204" pitchFamily="34" charset="0"/>
              <a:buChar char="•"/>
              <a:tabLst>
                <a:tab pos="914400" algn="l"/>
              </a:tabLst>
            </a:pPr>
            <a:r>
              <a:rPr lang="en-US" sz="2400" dirty="0">
                <a:solidFill>
                  <a:schemeClr val="accent5">
                    <a:lumMod val="50000"/>
                  </a:schemeClr>
                </a:solidFill>
              </a:rPr>
              <a:t>Your lawyer is there to speak for you in court and to make sure that you understand the process and are heard.</a:t>
            </a:r>
          </a:p>
          <a:p>
            <a:pPr marL="301752" indent="-301752" defTabSz="603504">
              <a:spcAft>
                <a:spcPts val="600"/>
              </a:spcAft>
            </a:pPr>
            <a:endParaRPr lang="en-US" sz="3000" dirty="0">
              <a:solidFill>
                <a:schemeClr val="bg1"/>
              </a:solidFill>
            </a:endParaRPr>
          </a:p>
          <a:p>
            <a:endParaRPr lang="en-US" sz="2400" dirty="0">
              <a:solidFill>
                <a:schemeClr val="bg1"/>
              </a:solidFill>
              <a:latin typeface="Merriweather" panose="00000500000000000000" pitchFamily="2" charset="0"/>
            </a:endParaRPr>
          </a:p>
          <a:p>
            <a:pPr lvl="1"/>
            <a:endParaRPr lang="en-US" sz="1600" dirty="0">
              <a:solidFill>
                <a:schemeClr val="bg1"/>
              </a:solidFill>
              <a:latin typeface="Merriweather" panose="00000500000000000000" pitchFamily="2" charset="0"/>
            </a:endParaRPr>
          </a:p>
          <a:p>
            <a:endParaRPr lang="en-US" dirty="0"/>
          </a:p>
        </p:txBody>
      </p:sp>
      <p:sp>
        <p:nvSpPr>
          <p:cNvPr id="3" name="Rectangle 2">
            <a:extLst>
              <a:ext uri="{FF2B5EF4-FFF2-40B4-BE49-F238E27FC236}">
                <a16:creationId xmlns:a16="http://schemas.microsoft.com/office/drawing/2014/main" id="{6D10D766-4A46-63D4-1839-D2A0F0662233}"/>
              </a:ext>
            </a:extLst>
          </p:cNvPr>
          <p:cNvSpPr/>
          <p:nvPr/>
        </p:nvSpPr>
        <p:spPr>
          <a:xfrm>
            <a:off x="-121228" y="-1581150"/>
            <a:ext cx="564571" cy="10020300"/>
          </a:xfrm>
          <a:prstGeom prst="rect">
            <a:avLst/>
          </a:prstGeom>
          <a:solidFill>
            <a:srgbClr val="F0CDA1"/>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Arial "/>
              <a:ea typeface="+mn-ea"/>
              <a:cs typeface="+mn-cs"/>
            </a:endParaRPr>
          </a:p>
        </p:txBody>
      </p:sp>
    </p:spTree>
    <p:extLst>
      <p:ext uri="{BB962C8B-B14F-4D97-AF65-F5344CB8AC3E}">
        <p14:creationId xmlns:p14="http://schemas.microsoft.com/office/powerpoint/2010/main" val="12650628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spcBef>
                <a:spcPts val="0"/>
              </a:spcBef>
              <a:defRPr/>
            </a:pPr>
            <a:endParaRPr lang="en-US" sz="1600" dirty="0">
              <a:solidFill>
                <a:schemeClr val="bg1"/>
              </a:solidFill>
              <a:latin typeface="Merriweather" panose="00000500000000000000" pitchFamily="2" charset="0"/>
            </a:endParaRPr>
          </a:p>
          <a:p>
            <a:endParaRPr lang="en-US" sz="1600" dirty="0">
              <a:solidFill>
                <a:schemeClr val="bg1"/>
              </a:solidFill>
            </a:endParaRPr>
          </a:p>
          <a:p>
            <a:pPr lvl="1"/>
            <a:endParaRPr lang="en-US" sz="1600" dirty="0">
              <a:solidFill>
                <a:schemeClr val="bg1"/>
              </a:solidFill>
              <a:latin typeface="Merriweather" panose="00000500000000000000" pitchFamily="2" charset="0"/>
            </a:endParaRPr>
          </a:p>
          <a:p>
            <a:endParaRPr lang="en-US" sz="1600" dirty="0">
              <a:solidFill>
                <a:schemeClr val="bg1"/>
              </a:solidFill>
              <a:latin typeface="Merriweather" panose="00000500000000000000" pitchFamily="2" charset="0"/>
            </a:endParaRPr>
          </a:p>
          <a:p>
            <a:endParaRPr lang="en-US" sz="1600" dirty="0">
              <a:solidFill>
                <a:schemeClr val="bg1"/>
              </a:solidFill>
              <a:latin typeface="Merriweather" panose="00000500000000000000" pitchFamily="2" charset="0"/>
            </a:endParaRPr>
          </a:p>
        </p:txBody>
      </p:sp>
      <p:sp>
        <p:nvSpPr>
          <p:cNvPr id="6" name="Title 1"/>
          <p:cNvSpPr>
            <a:spLocks noGrp="1"/>
          </p:cNvSpPr>
          <p:nvPr>
            <p:ph type="title"/>
          </p:nvPr>
        </p:nvSpPr>
        <p:spPr>
          <a:xfrm>
            <a:off x="443343" y="25865"/>
            <a:ext cx="8229600" cy="983327"/>
          </a:xfrm>
          <a:solidFill>
            <a:schemeClr val="accent5">
              <a:lumMod val="40000"/>
              <a:lumOff val="60000"/>
            </a:schemeClr>
          </a:solidFill>
        </p:spPr>
        <p:txBody>
          <a:bodyPr>
            <a:normAutofit/>
          </a:bodyPr>
          <a:lstStyle/>
          <a:p>
            <a:pPr algn="l"/>
            <a:r>
              <a:rPr lang="en-US" sz="4800" b="1" dirty="0">
                <a:solidFill>
                  <a:srgbClr val="64B2C1"/>
                </a:solidFill>
                <a:effectLst>
                  <a:outerShdw blurRad="63500" dist="50800" dir="13500000" sx="0" sy="0">
                    <a:schemeClr val="tx1">
                      <a:alpha val="73000"/>
                    </a:schemeClr>
                  </a:outerShdw>
                </a:effectLst>
                <a:latin typeface="Gill Sans MT" panose="020B0502020104020203" pitchFamily="34" charset="0"/>
                <a:cs typeface="Times New Roman" panose="02020603050405020304" pitchFamily="18" charset="0"/>
              </a:rPr>
              <a:t>Questions You May Have</a:t>
            </a:r>
          </a:p>
        </p:txBody>
      </p:sp>
      <p:sp>
        <p:nvSpPr>
          <p:cNvPr id="7" name="Content Placeholder 1">
            <a:extLst>
              <a:ext uri="{FF2B5EF4-FFF2-40B4-BE49-F238E27FC236}">
                <a16:creationId xmlns:a16="http://schemas.microsoft.com/office/drawing/2014/main" id="{0B941C2D-61A6-437B-A7C2-886CD1FD7B5C}"/>
              </a:ext>
            </a:extLst>
          </p:cNvPr>
          <p:cNvSpPr txBox="1">
            <a:spLocks/>
          </p:cNvSpPr>
          <p:nvPr/>
        </p:nvSpPr>
        <p:spPr>
          <a:xfrm>
            <a:off x="443344" y="1371600"/>
            <a:ext cx="8243455" cy="4525963"/>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ct val="0"/>
              </a:spcBef>
              <a:spcAft>
                <a:spcPts val="450"/>
              </a:spcAft>
              <a:buNone/>
              <a:tabLst>
                <a:tab pos="914400" algn="l"/>
              </a:tabLst>
            </a:pPr>
            <a:r>
              <a:rPr lang="en-US" sz="3000" dirty="0">
                <a:solidFill>
                  <a:schemeClr val="accent5">
                    <a:lumMod val="50000"/>
                  </a:schemeClr>
                </a:solidFill>
              </a:rPr>
              <a:t>What if I have a complaint?</a:t>
            </a:r>
          </a:p>
          <a:p>
            <a:pPr lvl="1" indent="-342900">
              <a:spcBef>
                <a:spcPct val="0"/>
              </a:spcBef>
              <a:spcAft>
                <a:spcPts val="450"/>
              </a:spcAft>
              <a:buFont typeface="Arial" panose="020B0604020202020204" pitchFamily="34" charset="0"/>
              <a:buChar char="•"/>
              <a:tabLst>
                <a:tab pos="914400" algn="l"/>
              </a:tabLst>
            </a:pPr>
            <a:r>
              <a:rPr lang="en-US" sz="2600" dirty="0">
                <a:solidFill>
                  <a:schemeClr val="accent5">
                    <a:lumMod val="50000"/>
                  </a:schemeClr>
                </a:solidFill>
              </a:rPr>
              <a:t>The office of </a:t>
            </a:r>
            <a:r>
              <a:rPr lang="en-US" sz="2600" b="1" dirty="0">
                <a:solidFill>
                  <a:schemeClr val="accent5">
                    <a:lumMod val="50000"/>
                  </a:schemeClr>
                </a:solidFill>
              </a:rPr>
              <a:t>Health and Human Services Ombudsman </a:t>
            </a:r>
            <a:r>
              <a:rPr lang="en-US" sz="2600" dirty="0">
                <a:solidFill>
                  <a:schemeClr val="accent5">
                    <a:lumMod val="50000"/>
                  </a:schemeClr>
                </a:solidFill>
              </a:rPr>
              <a:t>was created to field complaints about the child welfare process</a:t>
            </a:r>
          </a:p>
          <a:p>
            <a:pPr lvl="1" indent="-342900">
              <a:spcBef>
                <a:spcPct val="0"/>
              </a:spcBef>
              <a:spcAft>
                <a:spcPts val="450"/>
              </a:spcAft>
              <a:buFont typeface="Arial" panose="020B0604020202020204" pitchFamily="34" charset="0"/>
              <a:buChar char="•"/>
              <a:tabLst>
                <a:tab pos="914400" algn="l"/>
              </a:tabLst>
            </a:pPr>
            <a:r>
              <a:rPr lang="en-US" sz="2600" dirty="0">
                <a:solidFill>
                  <a:schemeClr val="accent5">
                    <a:lumMod val="50000"/>
                  </a:schemeClr>
                </a:solidFill>
              </a:rPr>
              <a:t>The ombudsman will accept complaints about services or an agency’s behavior that violate state rule, law or policy, as well as services that were imposed without adequate reason or were based on irrelevant, immaterial or erroneous grounds. </a:t>
            </a:r>
          </a:p>
          <a:p>
            <a:pPr lvl="1" indent="-342900">
              <a:spcBef>
                <a:spcPct val="0"/>
              </a:spcBef>
              <a:spcAft>
                <a:spcPts val="450"/>
              </a:spcAft>
              <a:buFont typeface="Arial" panose="020B0604020202020204" pitchFamily="34" charset="0"/>
              <a:buChar char="•"/>
              <a:tabLst>
                <a:tab pos="914400" algn="l"/>
              </a:tabLst>
            </a:pPr>
            <a:r>
              <a:rPr lang="en-US" sz="2600" dirty="0">
                <a:solidFill>
                  <a:schemeClr val="accent5">
                    <a:lumMod val="50000"/>
                  </a:schemeClr>
                </a:solidFill>
              </a:rPr>
              <a:t>This office is still being staffed and created, but once established, will be the centralized location for complaints</a:t>
            </a:r>
          </a:p>
          <a:p>
            <a:pPr marL="301752" indent="-301752" defTabSz="603504">
              <a:spcAft>
                <a:spcPts val="600"/>
              </a:spcAft>
            </a:pPr>
            <a:endParaRPr lang="en-US" sz="3000" dirty="0">
              <a:solidFill>
                <a:schemeClr val="bg1"/>
              </a:solidFill>
            </a:endParaRPr>
          </a:p>
          <a:p>
            <a:endParaRPr lang="en-US" sz="2400" dirty="0">
              <a:solidFill>
                <a:schemeClr val="bg1"/>
              </a:solidFill>
              <a:latin typeface="Merriweather" panose="00000500000000000000" pitchFamily="2" charset="0"/>
            </a:endParaRPr>
          </a:p>
          <a:p>
            <a:pPr lvl="1"/>
            <a:endParaRPr lang="en-US" sz="1600" dirty="0">
              <a:solidFill>
                <a:schemeClr val="bg1"/>
              </a:solidFill>
              <a:latin typeface="Merriweather" panose="00000500000000000000" pitchFamily="2" charset="0"/>
            </a:endParaRPr>
          </a:p>
          <a:p>
            <a:endParaRPr lang="en-US" dirty="0"/>
          </a:p>
        </p:txBody>
      </p:sp>
      <p:sp>
        <p:nvSpPr>
          <p:cNvPr id="4" name="Rectangle 3">
            <a:extLst>
              <a:ext uri="{FF2B5EF4-FFF2-40B4-BE49-F238E27FC236}">
                <a16:creationId xmlns:a16="http://schemas.microsoft.com/office/drawing/2014/main" id="{EA187494-8C2B-C734-E0EB-8BACA5C99ED3}"/>
              </a:ext>
            </a:extLst>
          </p:cNvPr>
          <p:cNvSpPr/>
          <p:nvPr/>
        </p:nvSpPr>
        <p:spPr>
          <a:xfrm>
            <a:off x="-121228" y="-1581150"/>
            <a:ext cx="564571" cy="10020300"/>
          </a:xfrm>
          <a:prstGeom prst="rect">
            <a:avLst/>
          </a:prstGeom>
          <a:solidFill>
            <a:srgbClr val="F0CDA1"/>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Arial "/>
              <a:ea typeface="+mn-ea"/>
              <a:cs typeface="+mn-cs"/>
            </a:endParaRPr>
          </a:p>
        </p:txBody>
      </p:sp>
    </p:spTree>
    <p:extLst>
      <p:ext uri="{BB962C8B-B14F-4D97-AF65-F5344CB8AC3E}">
        <p14:creationId xmlns:p14="http://schemas.microsoft.com/office/powerpoint/2010/main" val="19273242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C5381F-CFDF-9FB2-3EFF-3BFB198BEB6B}"/>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BE082FD-B38E-2926-FD12-AA001DDA2FB3}"/>
              </a:ext>
            </a:extLst>
          </p:cNvPr>
          <p:cNvSpPr>
            <a:spLocks noGrp="1"/>
          </p:cNvSpPr>
          <p:nvPr>
            <p:ph idx="1"/>
          </p:nvPr>
        </p:nvSpPr>
        <p:spPr/>
        <p:txBody>
          <a:bodyPr>
            <a:normAutofit/>
          </a:bodyPr>
          <a:lstStyle/>
          <a:p>
            <a:pPr>
              <a:spcBef>
                <a:spcPts val="0"/>
              </a:spcBef>
              <a:defRPr/>
            </a:pPr>
            <a:endParaRPr lang="en-US" sz="1600" dirty="0">
              <a:solidFill>
                <a:schemeClr val="bg1"/>
              </a:solidFill>
              <a:latin typeface="Merriweather" panose="00000500000000000000" pitchFamily="2" charset="0"/>
            </a:endParaRPr>
          </a:p>
          <a:p>
            <a:endParaRPr lang="en-US" sz="1600" dirty="0">
              <a:solidFill>
                <a:schemeClr val="bg1"/>
              </a:solidFill>
            </a:endParaRPr>
          </a:p>
          <a:p>
            <a:pPr lvl="1"/>
            <a:endParaRPr lang="en-US" sz="1600" dirty="0">
              <a:solidFill>
                <a:schemeClr val="bg1"/>
              </a:solidFill>
              <a:latin typeface="Merriweather" panose="00000500000000000000" pitchFamily="2" charset="0"/>
            </a:endParaRPr>
          </a:p>
          <a:p>
            <a:endParaRPr lang="en-US" sz="1600" dirty="0">
              <a:solidFill>
                <a:schemeClr val="bg1"/>
              </a:solidFill>
              <a:latin typeface="Merriweather" panose="00000500000000000000" pitchFamily="2" charset="0"/>
            </a:endParaRPr>
          </a:p>
          <a:p>
            <a:endParaRPr lang="en-US" sz="1600" dirty="0">
              <a:solidFill>
                <a:schemeClr val="bg1"/>
              </a:solidFill>
              <a:latin typeface="Merriweather" panose="00000500000000000000" pitchFamily="2" charset="0"/>
            </a:endParaRPr>
          </a:p>
        </p:txBody>
      </p:sp>
      <p:sp>
        <p:nvSpPr>
          <p:cNvPr id="6" name="Title 1">
            <a:extLst>
              <a:ext uri="{FF2B5EF4-FFF2-40B4-BE49-F238E27FC236}">
                <a16:creationId xmlns:a16="http://schemas.microsoft.com/office/drawing/2014/main" id="{3B2E9816-DB50-E761-3FBF-5EC8AB7C6F98}"/>
              </a:ext>
            </a:extLst>
          </p:cNvPr>
          <p:cNvSpPr>
            <a:spLocks noGrp="1"/>
          </p:cNvSpPr>
          <p:nvPr>
            <p:ph type="title"/>
          </p:nvPr>
        </p:nvSpPr>
        <p:spPr>
          <a:xfrm>
            <a:off x="1219200" y="2819400"/>
            <a:ext cx="7315200" cy="983327"/>
          </a:xfrm>
          <a:solidFill>
            <a:schemeClr val="accent5">
              <a:lumMod val="40000"/>
              <a:lumOff val="60000"/>
            </a:schemeClr>
          </a:solidFill>
        </p:spPr>
        <p:txBody>
          <a:bodyPr>
            <a:noAutofit/>
          </a:bodyPr>
          <a:lstStyle/>
          <a:p>
            <a:pPr algn="l"/>
            <a:r>
              <a:rPr lang="en-US" sz="6000" b="1" dirty="0">
                <a:solidFill>
                  <a:srgbClr val="64B2C1"/>
                </a:solidFill>
                <a:effectLst>
                  <a:outerShdw blurRad="63500" dist="50800" dir="13500000" sx="0" sy="0">
                    <a:schemeClr val="tx1">
                      <a:alpha val="73000"/>
                    </a:schemeClr>
                  </a:outerShdw>
                </a:effectLst>
                <a:latin typeface="Gill Sans MT" panose="020B0502020104020203" pitchFamily="34" charset="0"/>
                <a:cs typeface="Times New Roman" panose="02020603050405020304" pitchFamily="18" charset="0"/>
              </a:rPr>
              <a:t>Other Questions?</a:t>
            </a:r>
          </a:p>
        </p:txBody>
      </p:sp>
      <p:sp>
        <p:nvSpPr>
          <p:cNvPr id="7" name="Content Placeholder 1">
            <a:extLst>
              <a:ext uri="{FF2B5EF4-FFF2-40B4-BE49-F238E27FC236}">
                <a16:creationId xmlns:a16="http://schemas.microsoft.com/office/drawing/2014/main" id="{A73D0104-E0F8-0969-FEC6-A82B6F0CAF1E}"/>
              </a:ext>
            </a:extLst>
          </p:cNvPr>
          <p:cNvSpPr txBox="1">
            <a:spLocks/>
          </p:cNvSpPr>
          <p:nvPr/>
        </p:nvSpPr>
        <p:spPr>
          <a:xfrm>
            <a:off x="443344" y="1371600"/>
            <a:ext cx="8243455"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dirty="0"/>
          </a:p>
        </p:txBody>
      </p:sp>
      <p:sp>
        <p:nvSpPr>
          <p:cNvPr id="4" name="Rectangle 3">
            <a:extLst>
              <a:ext uri="{FF2B5EF4-FFF2-40B4-BE49-F238E27FC236}">
                <a16:creationId xmlns:a16="http://schemas.microsoft.com/office/drawing/2014/main" id="{CBBA121B-4672-EAE0-AC5F-C62932EBA3BA}"/>
              </a:ext>
            </a:extLst>
          </p:cNvPr>
          <p:cNvSpPr/>
          <p:nvPr/>
        </p:nvSpPr>
        <p:spPr>
          <a:xfrm>
            <a:off x="-121228" y="-1581150"/>
            <a:ext cx="564571" cy="10020300"/>
          </a:xfrm>
          <a:prstGeom prst="rect">
            <a:avLst/>
          </a:prstGeom>
          <a:solidFill>
            <a:srgbClr val="F0CDA1"/>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Arial "/>
              <a:ea typeface="+mn-ea"/>
              <a:cs typeface="+mn-cs"/>
            </a:endParaRPr>
          </a:p>
        </p:txBody>
      </p:sp>
    </p:spTree>
    <p:extLst>
      <p:ext uri="{BB962C8B-B14F-4D97-AF65-F5344CB8AC3E}">
        <p14:creationId xmlns:p14="http://schemas.microsoft.com/office/powerpoint/2010/main" val="15526180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EC3883-446D-86E6-5E42-357E04108FBC}"/>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FC00AEB-08B2-7223-7D30-848231F6FF67}"/>
              </a:ext>
            </a:extLst>
          </p:cNvPr>
          <p:cNvSpPr>
            <a:spLocks noGrp="1"/>
          </p:cNvSpPr>
          <p:nvPr>
            <p:ph idx="1"/>
          </p:nvPr>
        </p:nvSpPr>
        <p:spPr/>
        <p:txBody>
          <a:bodyPr>
            <a:normAutofit/>
          </a:bodyPr>
          <a:lstStyle/>
          <a:p>
            <a:pPr>
              <a:spcBef>
                <a:spcPts val="0"/>
              </a:spcBef>
              <a:defRPr/>
            </a:pPr>
            <a:endParaRPr lang="en-US" sz="1600" dirty="0">
              <a:solidFill>
                <a:schemeClr val="bg1"/>
              </a:solidFill>
              <a:latin typeface="Merriweather" panose="00000500000000000000" pitchFamily="2" charset="0"/>
            </a:endParaRPr>
          </a:p>
          <a:p>
            <a:endParaRPr lang="en-US" sz="1600" dirty="0">
              <a:solidFill>
                <a:schemeClr val="bg1"/>
              </a:solidFill>
            </a:endParaRPr>
          </a:p>
          <a:p>
            <a:pPr lvl="1"/>
            <a:endParaRPr lang="en-US" sz="1600" dirty="0">
              <a:solidFill>
                <a:schemeClr val="bg1"/>
              </a:solidFill>
              <a:latin typeface="Merriweather" panose="00000500000000000000" pitchFamily="2" charset="0"/>
            </a:endParaRPr>
          </a:p>
          <a:p>
            <a:endParaRPr lang="en-US" sz="1600" dirty="0">
              <a:solidFill>
                <a:schemeClr val="bg1"/>
              </a:solidFill>
              <a:latin typeface="Merriweather" panose="00000500000000000000" pitchFamily="2" charset="0"/>
            </a:endParaRPr>
          </a:p>
          <a:p>
            <a:endParaRPr lang="en-US" sz="1600" dirty="0">
              <a:solidFill>
                <a:schemeClr val="bg1"/>
              </a:solidFill>
              <a:latin typeface="Merriweather" panose="00000500000000000000" pitchFamily="2" charset="0"/>
            </a:endParaRPr>
          </a:p>
        </p:txBody>
      </p:sp>
      <p:sp>
        <p:nvSpPr>
          <p:cNvPr id="7" name="Content Placeholder 1">
            <a:extLst>
              <a:ext uri="{FF2B5EF4-FFF2-40B4-BE49-F238E27FC236}">
                <a16:creationId xmlns:a16="http://schemas.microsoft.com/office/drawing/2014/main" id="{E7906D6A-4AD0-73E4-625B-5D964EF4198B}"/>
              </a:ext>
            </a:extLst>
          </p:cNvPr>
          <p:cNvSpPr txBox="1">
            <a:spLocks/>
          </p:cNvSpPr>
          <p:nvPr/>
        </p:nvSpPr>
        <p:spPr>
          <a:xfrm>
            <a:off x="443344" y="1371600"/>
            <a:ext cx="8243455"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dirty="0"/>
          </a:p>
        </p:txBody>
      </p:sp>
      <p:sp>
        <p:nvSpPr>
          <p:cNvPr id="4" name="Rectangle 3">
            <a:extLst>
              <a:ext uri="{FF2B5EF4-FFF2-40B4-BE49-F238E27FC236}">
                <a16:creationId xmlns:a16="http://schemas.microsoft.com/office/drawing/2014/main" id="{DBD932A5-C0EF-B6DB-A1D3-ED3EF5AA3842}"/>
              </a:ext>
            </a:extLst>
          </p:cNvPr>
          <p:cNvSpPr/>
          <p:nvPr/>
        </p:nvSpPr>
        <p:spPr>
          <a:xfrm>
            <a:off x="-121228" y="-1581150"/>
            <a:ext cx="1264227" cy="10020300"/>
          </a:xfrm>
          <a:prstGeom prst="rect">
            <a:avLst/>
          </a:prstGeom>
          <a:solidFill>
            <a:srgbClr val="F0CDA1"/>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Arial "/>
              <a:ea typeface="+mn-ea"/>
              <a:cs typeface="+mn-cs"/>
            </a:endParaRPr>
          </a:p>
        </p:txBody>
      </p:sp>
      <p:pic>
        <p:nvPicPr>
          <p:cNvPr id="5" name="Picture 4" descr="A picture containing text&#10;&#10;Description automatically generated">
            <a:extLst>
              <a:ext uri="{FF2B5EF4-FFF2-40B4-BE49-F238E27FC236}">
                <a16:creationId xmlns:a16="http://schemas.microsoft.com/office/drawing/2014/main" id="{77A4681C-DC88-4538-38BD-31E100A680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3000" y="0"/>
            <a:ext cx="6858000" cy="6858000"/>
          </a:xfrm>
          <a:prstGeom prst="rect">
            <a:avLst/>
          </a:prstGeom>
        </p:spPr>
      </p:pic>
      <p:sp>
        <p:nvSpPr>
          <p:cNvPr id="10" name="Rectangle 9">
            <a:extLst>
              <a:ext uri="{FF2B5EF4-FFF2-40B4-BE49-F238E27FC236}">
                <a16:creationId xmlns:a16="http://schemas.microsoft.com/office/drawing/2014/main" id="{C8A181DB-DF08-2616-D4BD-58FD56B03552}"/>
              </a:ext>
            </a:extLst>
          </p:cNvPr>
          <p:cNvSpPr/>
          <p:nvPr/>
        </p:nvSpPr>
        <p:spPr>
          <a:xfrm>
            <a:off x="7930496" y="-1828800"/>
            <a:ext cx="1264227" cy="10020300"/>
          </a:xfrm>
          <a:prstGeom prst="rect">
            <a:avLst/>
          </a:prstGeom>
          <a:solidFill>
            <a:srgbClr val="F0CDA1"/>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Arial "/>
              <a:ea typeface="+mn-ea"/>
              <a:cs typeface="+mn-cs"/>
            </a:endParaRPr>
          </a:p>
        </p:txBody>
      </p:sp>
    </p:spTree>
    <p:extLst>
      <p:ext uri="{BB962C8B-B14F-4D97-AF65-F5344CB8AC3E}">
        <p14:creationId xmlns:p14="http://schemas.microsoft.com/office/powerpoint/2010/main" val="23052453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spcBef>
                <a:spcPts val="0"/>
              </a:spcBef>
              <a:defRPr/>
            </a:pPr>
            <a:endParaRPr lang="en-US" sz="1600" dirty="0">
              <a:solidFill>
                <a:schemeClr val="bg1"/>
              </a:solidFill>
              <a:latin typeface="Merriweather" panose="00000500000000000000" pitchFamily="2" charset="0"/>
            </a:endParaRPr>
          </a:p>
          <a:p>
            <a:endParaRPr lang="en-US" sz="1600" dirty="0">
              <a:solidFill>
                <a:schemeClr val="bg1"/>
              </a:solidFill>
            </a:endParaRPr>
          </a:p>
          <a:p>
            <a:pPr lvl="1"/>
            <a:endParaRPr lang="en-US" sz="1600" dirty="0">
              <a:solidFill>
                <a:schemeClr val="bg1"/>
              </a:solidFill>
              <a:latin typeface="Merriweather" panose="00000500000000000000" pitchFamily="2" charset="0"/>
            </a:endParaRPr>
          </a:p>
          <a:p>
            <a:endParaRPr lang="en-US" sz="1600" dirty="0">
              <a:solidFill>
                <a:schemeClr val="bg1"/>
              </a:solidFill>
              <a:latin typeface="Merriweather" panose="00000500000000000000" pitchFamily="2" charset="0"/>
            </a:endParaRPr>
          </a:p>
          <a:p>
            <a:endParaRPr lang="en-US" sz="1600" dirty="0">
              <a:solidFill>
                <a:schemeClr val="bg1"/>
              </a:solidFill>
              <a:latin typeface="Merriweather" panose="00000500000000000000" pitchFamily="2" charset="0"/>
            </a:endParaRPr>
          </a:p>
        </p:txBody>
      </p:sp>
      <p:sp>
        <p:nvSpPr>
          <p:cNvPr id="6" name="Title 1"/>
          <p:cNvSpPr>
            <a:spLocks noGrp="1"/>
          </p:cNvSpPr>
          <p:nvPr>
            <p:ph type="title"/>
          </p:nvPr>
        </p:nvSpPr>
        <p:spPr>
          <a:xfrm>
            <a:off x="457200" y="0"/>
            <a:ext cx="8229600" cy="983327"/>
          </a:xfrm>
        </p:spPr>
        <p:txBody>
          <a:bodyPr>
            <a:noAutofit/>
          </a:bodyPr>
          <a:lstStyle/>
          <a:p>
            <a:pPr algn="l"/>
            <a:r>
              <a:rPr lang="en-US" sz="5900" b="1" dirty="0">
                <a:solidFill>
                  <a:srgbClr val="64B2C1"/>
                </a:solidFill>
                <a:effectLst>
                  <a:outerShdw blurRad="63500" dist="50800" dir="13500000" sx="0" sy="0">
                    <a:schemeClr val="tx1">
                      <a:alpha val="73000"/>
                    </a:schemeClr>
                  </a:outerShdw>
                </a:effectLst>
                <a:latin typeface="Gill Sans MT" panose="020B0502020104020203" pitchFamily="34" charset="0"/>
                <a:cs typeface="Times New Roman" panose="02020603050405020304" pitchFamily="18" charset="0"/>
              </a:rPr>
              <a:t>Class Format</a:t>
            </a:r>
          </a:p>
        </p:txBody>
      </p:sp>
      <p:sp>
        <p:nvSpPr>
          <p:cNvPr id="7" name="Content Placeholder 1">
            <a:extLst>
              <a:ext uri="{FF2B5EF4-FFF2-40B4-BE49-F238E27FC236}">
                <a16:creationId xmlns:a16="http://schemas.microsoft.com/office/drawing/2014/main" id="{0B941C2D-61A6-437B-A7C2-886CD1FD7B5C}"/>
              </a:ext>
            </a:extLst>
          </p:cNvPr>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sz="2400" dirty="0">
              <a:solidFill>
                <a:schemeClr val="bg1"/>
              </a:solidFill>
              <a:latin typeface="Merriweather" panose="00000500000000000000" pitchFamily="2" charset="0"/>
            </a:endParaRPr>
          </a:p>
          <a:p>
            <a:endParaRPr lang="en-US" sz="2400" dirty="0">
              <a:solidFill>
                <a:schemeClr val="bg1"/>
              </a:solidFill>
              <a:latin typeface="Merriweather" panose="00000500000000000000" pitchFamily="2" charset="0"/>
            </a:endParaRPr>
          </a:p>
          <a:p>
            <a:pPr lvl="1"/>
            <a:endParaRPr lang="en-US" sz="1600" dirty="0">
              <a:solidFill>
                <a:schemeClr val="bg1"/>
              </a:solidFill>
              <a:latin typeface="Merriweather" panose="00000500000000000000" pitchFamily="2" charset="0"/>
            </a:endParaRPr>
          </a:p>
          <a:p>
            <a:endParaRPr lang="en-US" dirty="0"/>
          </a:p>
        </p:txBody>
      </p:sp>
      <p:sp>
        <p:nvSpPr>
          <p:cNvPr id="4" name="TextBox 3">
            <a:extLst>
              <a:ext uri="{FF2B5EF4-FFF2-40B4-BE49-F238E27FC236}">
                <a16:creationId xmlns:a16="http://schemas.microsoft.com/office/drawing/2014/main" id="{2AD5E78E-3A19-4EA2-81F7-2C409E3AED25}"/>
              </a:ext>
            </a:extLst>
          </p:cNvPr>
          <p:cNvSpPr txBox="1"/>
          <p:nvPr/>
        </p:nvSpPr>
        <p:spPr>
          <a:xfrm>
            <a:off x="457200" y="1294071"/>
            <a:ext cx="8229600" cy="2246769"/>
          </a:xfrm>
          <a:prstGeom prst="rect">
            <a:avLst/>
          </a:prstGeom>
          <a:noFill/>
        </p:spPr>
        <p:txBody>
          <a:bodyPr wrap="square" rtlCol="0">
            <a:spAutoFit/>
          </a:bodyPr>
          <a:lstStyle/>
          <a:p>
            <a:pPr marL="457200" marR="0" lvl="0" indent="-457200">
              <a:spcAft>
                <a:spcPts val="600"/>
              </a:spcAft>
              <a:buFont typeface="Arial" panose="020B0604020202020204" pitchFamily="34" charset="0"/>
              <a:buChar char="•"/>
              <a:tabLst>
                <a:tab pos="457200" algn="l"/>
              </a:tabLst>
            </a:pPr>
            <a:r>
              <a:rPr lang="en-US" sz="2400" dirty="0">
                <a:solidFill>
                  <a:schemeClr val="accent5">
                    <a:lumMod val="50000"/>
                  </a:schemeClr>
                </a:solidFill>
              </a:rPr>
              <a:t>Receive a Parent Handbook and learn how to use it</a:t>
            </a:r>
          </a:p>
          <a:p>
            <a:pPr marL="457200" marR="0" lvl="0" indent="-457200">
              <a:spcAft>
                <a:spcPts val="600"/>
              </a:spcAft>
              <a:buFont typeface="Arial" panose="020B0604020202020204" pitchFamily="34" charset="0"/>
              <a:buChar char="•"/>
              <a:tabLst>
                <a:tab pos="457200" algn="l"/>
              </a:tabLst>
            </a:pPr>
            <a:r>
              <a:rPr lang="en-US" sz="2400" dirty="0">
                <a:solidFill>
                  <a:schemeClr val="accent5">
                    <a:lumMod val="50000"/>
                  </a:schemeClr>
                </a:solidFill>
              </a:rPr>
              <a:t>Learn about the court process and timeline of a typical case</a:t>
            </a:r>
          </a:p>
          <a:p>
            <a:pPr marL="457200" marR="0" lvl="0" indent="-457200">
              <a:spcAft>
                <a:spcPts val="600"/>
              </a:spcAft>
              <a:buFont typeface="Arial" panose="020B0604020202020204" pitchFamily="34" charset="0"/>
              <a:buChar char="•"/>
              <a:tabLst>
                <a:tab pos="457200" algn="l"/>
              </a:tabLst>
            </a:pPr>
            <a:r>
              <a:rPr lang="en-US" sz="2400" dirty="0">
                <a:solidFill>
                  <a:schemeClr val="accent5">
                    <a:lumMod val="50000"/>
                  </a:schemeClr>
                </a:solidFill>
              </a:rPr>
              <a:t>Learn about the people in court and what they do</a:t>
            </a:r>
          </a:p>
          <a:p>
            <a:pPr marL="457200" marR="0" lvl="0" indent="-457200">
              <a:spcAft>
                <a:spcPts val="600"/>
              </a:spcAft>
              <a:buFont typeface="Arial" panose="020B0604020202020204" pitchFamily="34" charset="0"/>
              <a:buChar char="•"/>
              <a:tabLst>
                <a:tab pos="457200" algn="l"/>
              </a:tabLst>
            </a:pPr>
            <a:r>
              <a:rPr lang="en-US" sz="2400" dirty="0">
                <a:solidFill>
                  <a:schemeClr val="accent5">
                    <a:lumMod val="50000"/>
                  </a:schemeClr>
                </a:solidFill>
              </a:rPr>
              <a:t>Go over frequently asked questions</a:t>
            </a:r>
          </a:p>
          <a:p>
            <a:pPr marL="457200" marR="0" lvl="0" indent="-457200">
              <a:spcAft>
                <a:spcPts val="600"/>
              </a:spcAft>
              <a:buFont typeface="Arial" panose="020B0604020202020204" pitchFamily="34" charset="0"/>
              <a:buChar char="•"/>
              <a:tabLst>
                <a:tab pos="457200" algn="l"/>
              </a:tabLst>
            </a:pPr>
            <a:endParaRPr lang="en-US" sz="2400" dirty="0">
              <a:solidFill>
                <a:schemeClr val="accent5">
                  <a:lumMod val="50000"/>
                </a:schemeClr>
              </a:solidFill>
            </a:endParaRPr>
          </a:p>
        </p:txBody>
      </p:sp>
      <p:sp>
        <p:nvSpPr>
          <p:cNvPr id="3" name="Rectangle 2">
            <a:extLst>
              <a:ext uri="{FF2B5EF4-FFF2-40B4-BE49-F238E27FC236}">
                <a16:creationId xmlns:a16="http://schemas.microsoft.com/office/drawing/2014/main" id="{CF1A96B3-900C-D5B9-8C55-182DCABBA67B}"/>
              </a:ext>
            </a:extLst>
          </p:cNvPr>
          <p:cNvSpPr/>
          <p:nvPr/>
        </p:nvSpPr>
        <p:spPr>
          <a:xfrm>
            <a:off x="-121228" y="-1581150"/>
            <a:ext cx="564571" cy="10020300"/>
          </a:xfrm>
          <a:prstGeom prst="rect">
            <a:avLst/>
          </a:prstGeom>
          <a:solidFill>
            <a:srgbClr val="F0CDA1"/>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Arial "/>
              <a:ea typeface="+mn-ea"/>
              <a:cs typeface="+mn-cs"/>
            </a:endParaRPr>
          </a:p>
        </p:txBody>
      </p:sp>
    </p:spTree>
    <p:extLst>
      <p:ext uri="{BB962C8B-B14F-4D97-AF65-F5344CB8AC3E}">
        <p14:creationId xmlns:p14="http://schemas.microsoft.com/office/powerpoint/2010/main" val="12884486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spcBef>
                <a:spcPts val="0"/>
              </a:spcBef>
              <a:defRPr/>
            </a:pPr>
            <a:endParaRPr lang="en-US" sz="1600" dirty="0">
              <a:solidFill>
                <a:schemeClr val="bg1"/>
              </a:solidFill>
              <a:latin typeface="Merriweather" panose="00000500000000000000" pitchFamily="2" charset="0"/>
            </a:endParaRPr>
          </a:p>
          <a:p>
            <a:endParaRPr lang="en-US" sz="1600" dirty="0">
              <a:solidFill>
                <a:schemeClr val="bg1"/>
              </a:solidFill>
            </a:endParaRPr>
          </a:p>
          <a:p>
            <a:pPr lvl="1"/>
            <a:endParaRPr lang="en-US" sz="1600" dirty="0">
              <a:solidFill>
                <a:schemeClr val="bg1"/>
              </a:solidFill>
              <a:latin typeface="Merriweather" panose="00000500000000000000" pitchFamily="2" charset="0"/>
            </a:endParaRPr>
          </a:p>
          <a:p>
            <a:endParaRPr lang="en-US" sz="1600" dirty="0">
              <a:solidFill>
                <a:schemeClr val="bg1"/>
              </a:solidFill>
              <a:latin typeface="Merriweather" panose="00000500000000000000" pitchFamily="2" charset="0"/>
            </a:endParaRPr>
          </a:p>
          <a:p>
            <a:endParaRPr lang="en-US" sz="1600" dirty="0">
              <a:solidFill>
                <a:schemeClr val="bg1"/>
              </a:solidFill>
              <a:latin typeface="Merriweather" panose="00000500000000000000" pitchFamily="2" charset="0"/>
            </a:endParaRPr>
          </a:p>
        </p:txBody>
      </p:sp>
      <p:sp>
        <p:nvSpPr>
          <p:cNvPr id="6" name="Title 1"/>
          <p:cNvSpPr>
            <a:spLocks noGrp="1"/>
          </p:cNvSpPr>
          <p:nvPr>
            <p:ph type="title"/>
          </p:nvPr>
        </p:nvSpPr>
        <p:spPr>
          <a:xfrm>
            <a:off x="457200" y="19235"/>
            <a:ext cx="8229600" cy="983327"/>
          </a:xfrm>
        </p:spPr>
        <p:txBody>
          <a:bodyPr>
            <a:noAutofit/>
          </a:bodyPr>
          <a:lstStyle/>
          <a:p>
            <a:pPr algn="l"/>
            <a:r>
              <a:rPr lang="en-US" sz="5900" b="1" dirty="0">
                <a:solidFill>
                  <a:srgbClr val="64B2C1"/>
                </a:solidFill>
                <a:effectLst>
                  <a:outerShdw blurRad="63500" dist="50800" dir="13500000" sx="0" sy="0">
                    <a:schemeClr val="tx1">
                      <a:alpha val="73000"/>
                    </a:schemeClr>
                  </a:outerShdw>
                </a:effectLst>
                <a:latin typeface="Gill Sans MT" panose="020B0502020104020203" pitchFamily="34" charset="0"/>
                <a:cs typeface="Times New Roman" panose="02020603050405020304" pitchFamily="18" charset="0"/>
              </a:rPr>
              <a:t>Parent Handbook</a:t>
            </a:r>
          </a:p>
        </p:txBody>
      </p:sp>
      <p:sp>
        <p:nvSpPr>
          <p:cNvPr id="7" name="Content Placeholder 1">
            <a:extLst>
              <a:ext uri="{FF2B5EF4-FFF2-40B4-BE49-F238E27FC236}">
                <a16:creationId xmlns:a16="http://schemas.microsoft.com/office/drawing/2014/main" id="{0B941C2D-61A6-437B-A7C2-886CD1FD7B5C}"/>
              </a:ext>
            </a:extLst>
          </p:cNvPr>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sz="2400" dirty="0">
              <a:solidFill>
                <a:schemeClr val="bg1"/>
              </a:solidFill>
              <a:latin typeface="Merriweather" panose="00000500000000000000" pitchFamily="2" charset="0"/>
            </a:endParaRPr>
          </a:p>
          <a:p>
            <a:endParaRPr lang="en-US" sz="2400" dirty="0">
              <a:solidFill>
                <a:schemeClr val="bg1"/>
              </a:solidFill>
              <a:latin typeface="Merriweather" panose="00000500000000000000" pitchFamily="2" charset="0"/>
            </a:endParaRPr>
          </a:p>
          <a:p>
            <a:pPr lvl="1"/>
            <a:endParaRPr lang="en-US" sz="1600" dirty="0">
              <a:solidFill>
                <a:schemeClr val="bg1"/>
              </a:solidFill>
              <a:latin typeface="Merriweather" panose="00000500000000000000" pitchFamily="2" charset="0"/>
            </a:endParaRPr>
          </a:p>
          <a:p>
            <a:endParaRPr lang="en-US" dirty="0"/>
          </a:p>
        </p:txBody>
      </p:sp>
      <p:sp>
        <p:nvSpPr>
          <p:cNvPr id="4" name="TextBox 3">
            <a:extLst>
              <a:ext uri="{FF2B5EF4-FFF2-40B4-BE49-F238E27FC236}">
                <a16:creationId xmlns:a16="http://schemas.microsoft.com/office/drawing/2014/main" id="{2AD5E78E-3A19-4EA2-81F7-2C409E3AED25}"/>
              </a:ext>
            </a:extLst>
          </p:cNvPr>
          <p:cNvSpPr txBox="1"/>
          <p:nvPr/>
        </p:nvSpPr>
        <p:spPr>
          <a:xfrm>
            <a:off x="457200" y="1294071"/>
            <a:ext cx="8229600" cy="3277820"/>
          </a:xfrm>
          <a:prstGeom prst="rect">
            <a:avLst/>
          </a:prstGeom>
          <a:noFill/>
        </p:spPr>
        <p:txBody>
          <a:bodyPr wrap="square" rtlCol="0">
            <a:spAutoFit/>
          </a:bodyPr>
          <a:lstStyle/>
          <a:p>
            <a:pPr marL="457200" indent="-457200">
              <a:spcAft>
                <a:spcPts val="600"/>
              </a:spcAft>
              <a:buFont typeface="Arial" panose="020B0604020202020204" pitchFamily="34" charset="0"/>
              <a:buChar char="•"/>
              <a:tabLst>
                <a:tab pos="457200" algn="l"/>
              </a:tabLst>
            </a:pPr>
            <a:r>
              <a:rPr lang="en-US" sz="2400" dirty="0">
                <a:solidFill>
                  <a:schemeClr val="accent5">
                    <a:lumMod val="50000"/>
                  </a:schemeClr>
                </a:solidFill>
              </a:rPr>
              <a:t>The Parent Handbook was developed by Parent Partners</a:t>
            </a:r>
          </a:p>
          <a:p>
            <a:pPr marL="457200" indent="-457200">
              <a:spcAft>
                <a:spcPts val="600"/>
              </a:spcAft>
              <a:buFont typeface="Arial" panose="020B0604020202020204" pitchFamily="34" charset="0"/>
              <a:buChar char="•"/>
              <a:tabLst>
                <a:tab pos="457200" algn="l"/>
              </a:tabLst>
            </a:pPr>
            <a:r>
              <a:rPr lang="en-US" sz="2400" dirty="0">
                <a:solidFill>
                  <a:schemeClr val="accent5">
                    <a:lumMod val="50000"/>
                  </a:schemeClr>
                </a:solidFill>
              </a:rPr>
              <a:t>They struggled to make their way through the court process and wanted to make it easier for other parents to understand what was happening</a:t>
            </a:r>
          </a:p>
          <a:p>
            <a:pPr marL="457200" indent="-457200">
              <a:spcAft>
                <a:spcPts val="600"/>
              </a:spcAft>
              <a:buFont typeface="Arial" panose="020B0604020202020204" pitchFamily="34" charset="0"/>
              <a:buChar char="•"/>
              <a:tabLst>
                <a:tab pos="457200" algn="l"/>
              </a:tabLst>
            </a:pPr>
            <a:r>
              <a:rPr lang="en-US" sz="2400" dirty="0">
                <a:solidFill>
                  <a:schemeClr val="accent5">
                    <a:lumMod val="50000"/>
                  </a:schemeClr>
                </a:solidFill>
              </a:rPr>
              <a:t>The Parent Handbook was made so that you can stay organized, understand what is happening, ask questions, and advocate for yourself and your family</a:t>
            </a:r>
          </a:p>
          <a:p>
            <a:pPr marL="457200" marR="0" lvl="0" indent="-457200">
              <a:spcBef>
                <a:spcPts val="0"/>
              </a:spcBef>
              <a:spcAft>
                <a:spcPts val="0"/>
              </a:spcAft>
              <a:buFont typeface="Arial" panose="020B0604020202020204" pitchFamily="34" charset="0"/>
              <a:buChar char="•"/>
              <a:tabLst>
                <a:tab pos="457200" algn="l"/>
              </a:tabLst>
            </a:pPr>
            <a:endParaRPr lang="en-US" sz="2400" dirty="0">
              <a:solidFill>
                <a:schemeClr val="bg1"/>
              </a:solidFill>
            </a:endParaRPr>
          </a:p>
        </p:txBody>
      </p:sp>
      <p:sp>
        <p:nvSpPr>
          <p:cNvPr id="3" name="Rectangle 2">
            <a:extLst>
              <a:ext uri="{FF2B5EF4-FFF2-40B4-BE49-F238E27FC236}">
                <a16:creationId xmlns:a16="http://schemas.microsoft.com/office/drawing/2014/main" id="{7AC014DE-CAB4-24DF-1D04-9C6812E0CB49}"/>
              </a:ext>
            </a:extLst>
          </p:cNvPr>
          <p:cNvSpPr/>
          <p:nvPr/>
        </p:nvSpPr>
        <p:spPr>
          <a:xfrm>
            <a:off x="-121228" y="-1581150"/>
            <a:ext cx="564571" cy="10020300"/>
          </a:xfrm>
          <a:prstGeom prst="rect">
            <a:avLst/>
          </a:prstGeom>
          <a:solidFill>
            <a:srgbClr val="F0CDA1"/>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Arial "/>
              <a:ea typeface="+mn-ea"/>
              <a:cs typeface="+mn-cs"/>
            </a:endParaRPr>
          </a:p>
        </p:txBody>
      </p:sp>
    </p:spTree>
    <p:extLst>
      <p:ext uri="{BB962C8B-B14F-4D97-AF65-F5344CB8AC3E}">
        <p14:creationId xmlns:p14="http://schemas.microsoft.com/office/powerpoint/2010/main" val="13713062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spcBef>
                <a:spcPts val="0"/>
              </a:spcBef>
              <a:defRPr/>
            </a:pPr>
            <a:endParaRPr lang="en-US" sz="1600" dirty="0">
              <a:solidFill>
                <a:schemeClr val="bg1"/>
              </a:solidFill>
              <a:latin typeface="Merriweather" panose="00000500000000000000" pitchFamily="2" charset="0"/>
            </a:endParaRPr>
          </a:p>
          <a:p>
            <a:endParaRPr lang="en-US" sz="1600" dirty="0">
              <a:solidFill>
                <a:schemeClr val="bg1"/>
              </a:solidFill>
            </a:endParaRPr>
          </a:p>
          <a:p>
            <a:pPr lvl="1"/>
            <a:endParaRPr lang="en-US" sz="1600" dirty="0">
              <a:solidFill>
                <a:schemeClr val="bg1"/>
              </a:solidFill>
              <a:latin typeface="Merriweather" panose="00000500000000000000" pitchFamily="2" charset="0"/>
            </a:endParaRPr>
          </a:p>
          <a:p>
            <a:endParaRPr lang="en-US" sz="1600" dirty="0">
              <a:solidFill>
                <a:schemeClr val="bg1"/>
              </a:solidFill>
              <a:latin typeface="Merriweather" panose="00000500000000000000" pitchFamily="2" charset="0"/>
            </a:endParaRPr>
          </a:p>
          <a:p>
            <a:endParaRPr lang="en-US" sz="1600" dirty="0">
              <a:solidFill>
                <a:schemeClr val="bg1"/>
              </a:solidFill>
              <a:latin typeface="Merriweather" panose="00000500000000000000" pitchFamily="2" charset="0"/>
            </a:endParaRPr>
          </a:p>
        </p:txBody>
      </p:sp>
      <p:sp>
        <p:nvSpPr>
          <p:cNvPr id="6" name="Title 1"/>
          <p:cNvSpPr>
            <a:spLocks noGrp="1"/>
          </p:cNvSpPr>
          <p:nvPr>
            <p:ph type="title"/>
          </p:nvPr>
        </p:nvSpPr>
        <p:spPr>
          <a:xfrm>
            <a:off x="436989" y="0"/>
            <a:ext cx="8229600" cy="983327"/>
          </a:xfrm>
        </p:spPr>
        <p:txBody>
          <a:bodyPr>
            <a:noAutofit/>
          </a:bodyPr>
          <a:lstStyle/>
          <a:p>
            <a:pPr algn="l"/>
            <a:r>
              <a:rPr lang="en-US" sz="5900" b="1" dirty="0">
                <a:solidFill>
                  <a:srgbClr val="64B2C1"/>
                </a:solidFill>
                <a:effectLst>
                  <a:outerShdw blurRad="63500" dist="50800" dir="13500000" sx="0" sy="0">
                    <a:schemeClr val="tx1">
                      <a:alpha val="73000"/>
                    </a:schemeClr>
                  </a:outerShdw>
                </a:effectLst>
                <a:latin typeface="Gill Sans MT" panose="020B0502020104020203" pitchFamily="34" charset="0"/>
                <a:cs typeface="Times New Roman" panose="02020603050405020304" pitchFamily="18" charset="0"/>
              </a:rPr>
              <a:t>Removal</a:t>
            </a:r>
          </a:p>
        </p:txBody>
      </p:sp>
      <p:sp>
        <p:nvSpPr>
          <p:cNvPr id="7" name="Content Placeholder 1">
            <a:extLst>
              <a:ext uri="{FF2B5EF4-FFF2-40B4-BE49-F238E27FC236}">
                <a16:creationId xmlns:a16="http://schemas.microsoft.com/office/drawing/2014/main" id="{0B941C2D-61A6-437B-A7C2-886CD1FD7B5C}"/>
              </a:ext>
            </a:extLst>
          </p:cNvPr>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sz="2400" dirty="0">
              <a:solidFill>
                <a:schemeClr val="bg1"/>
              </a:solidFill>
              <a:latin typeface="Merriweather" panose="00000500000000000000" pitchFamily="2" charset="0"/>
            </a:endParaRPr>
          </a:p>
          <a:p>
            <a:endParaRPr lang="en-US" sz="2400" dirty="0">
              <a:solidFill>
                <a:schemeClr val="bg1"/>
              </a:solidFill>
              <a:latin typeface="Merriweather" panose="00000500000000000000" pitchFamily="2" charset="0"/>
            </a:endParaRPr>
          </a:p>
          <a:p>
            <a:pPr lvl="1"/>
            <a:endParaRPr lang="en-US" sz="1600" dirty="0">
              <a:solidFill>
                <a:schemeClr val="bg1"/>
              </a:solidFill>
              <a:latin typeface="Merriweather" panose="00000500000000000000" pitchFamily="2" charset="0"/>
            </a:endParaRPr>
          </a:p>
          <a:p>
            <a:endParaRPr lang="en-US" dirty="0"/>
          </a:p>
        </p:txBody>
      </p:sp>
      <p:sp>
        <p:nvSpPr>
          <p:cNvPr id="4" name="TextBox 3">
            <a:extLst>
              <a:ext uri="{FF2B5EF4-FFF2-40B4-BE49-F238E27FC236}">
                <a16:creationId xmlns:a16="http://schemas.microsoft.com/office/drawing/2014/main" id="{19CACDDE-F598-BC6A-2E11-E9AFD393D0C8}"/>
              </a:ext>
            </a:extLst>
          </p:cNvPr>
          <p:cNvSpPr txBox="1"/>
          <p:nvPr/>
        </p:nvSpPr>
        <p:spPr>
          <a:xfrm>
            <a:off x="430635" y="1337137"/>
            <a:ext cx="8229600" cy="4154984"/>
          </a:xfrm>
          <a:prstGeom prst="rect">
            <a:avLst/>
          </a:prstGeom>
          <a:noFill/>
        </p:spPr>
        <p:txBody>
          <a:bodyPr wrap="square">
            <a:spAutoFit/>
          </a:bodyPr>
          <a:lstStyle/>
          <a:p>
            <a:r>
              <a:rPr lang="en-US" sz="2400" dirty="0">
                <a:solidFill>
                  <a:schemeClr val="accent5">
                    <a:lumMod val="50000"/>
                  </a:schemeClr>
                </a:solidFill>
              </a:rPr>
              <a:t>There are two ways a child can be removed from a home: </a:t>
            </a:r>
          </a:p>
          <a:p>
            <a:pPr marL="342900" indent="-342900">
              <a:buFont typeface="Arial" panose="020B0604020202020204" pitchFamily="34" charset="0"/>
              <a:buChar char="•"/>
            </a:pPr>
            <a:endParaRPr lang="en-US" sz="2400" dirty="0">
              <a:solidFill>
                <a:schemeClr val="accent5">
                  <a:lumMod val="50000"/>
                </a:schemeClr>
              </a:solidFill>
            </a:endParaRPr>
          </a:p>
          <a:p>
            <a:pPr marL="342900" indent="-342900">
              <a:buFont typeface="Arial" panose="020B0604020202020204" pitchFamily="34" charset="0"/>
              <a:buChar char="•"/>
            </a:pPr>
            <a:r>
              <a:rPr lang="en-US" sz="2400" dirty="0">
                <a:solidFill>
                  <a:schemeClr val="accent5">
                    <a:lumMod val="50000"/>
                  </a:schemeClr>
                </a:solidFill>
              </a:rPr>
              <a:t>#1 when a police officer finds a child in extreme danger and removes them to keep them from being seriously injured (called imminent danger)</a:t>
            </a:r>
          </a:p>
          <a:p>
            <a:pPr marL="342900" indent="-342900">
              <a:buFont typeface="Arial" panose="020B0604020202020204" pitchFamily="34" charset="0"/>
              <a:buChar char="•"/>
            </a:pPr>
            <a:endParaRPr lang="en-US" sz="2400" dirty="0">
              <a:solidFill>
                <a:schemeClr val="accent5">
                  <a:lumMod val="50000"/>
                </a:schemeClr>
              </a:solidFill>
            </a:endParaRPr>
          </a:p>
          <a:p>
            <a:pPr marL="342900" indent="-342900">
              <a:buFont typeface="Arial" panose="020B0604020202020204" pitchFamily="34" charset="0"/>
              <a:buChar char="•"/>
            </a:pPr>
            <a:r>
              <a:rPr lang="en-US" sz="2400" dirty="0">
                <a:solidFill>
                  <a:schemeClr val="accent5">
                    <a:lumMod val="50000"/>
                  </a:schemeClr>
                </a:solidFill>
              </a:rPr>
              <a:t>#2 when the Department of Health and Welfare investigates and asks a judge to sign an order removing a child from an unsafe situation </a:t>
            </a:r>
          </a:p>
          <a:p>
            <a:pPr marL="800100" lvl="1" indent="-342900">
              <a:buFont typeface="Arial" panose="020B0604020202020204" pitchFamily="34" charset="0"/>
              <a:buChar char="•"/>
            </a:pPr>
            <a:r>
              <a:rPr lang="en-US" sz="2400" dirty="0">
                <a:solidFill>
                  <a:schemeClr val="accent5">
                    <a:lumMod val="50000"/>
                  </a:schemeClr>
                </a:solidFill>
              </a:rPr>
              <a:t>This includes Rule 16 Expansion Orders where a juvenile in a criminal case is referred to child protection</a:t>
            </a:r>
          </a:p>
        </p:txBody>
      </p:sp>
      <p:sp>
        <p:nvSpPr>
          <p:cNvPr id="3" name="Rectangle 2">
            <a:extLst>
              <a:ext uri="{FF2B5EF4-FFF2-40B4-BE49-F238E27FC236}">
                <a16:creationId xmlns:a16="http://schemas.microsoft.com/office/drawing/2014/main" id="{644234AF-E414-FB94-80B3-F2378B8F1C8A}"/>
              </a:ext>
            </a:extLst>
          </p:cNvPr>
          <p:cNvSpPr/>
          <p:nvPr/>
        </p:nvSpPr>
        <p:spPr>
          <a:xfrm>
            <a:off x="-121228" y="-1581150"/>
            <a:ext cx="564571" cy="10020300"/>
          </a:xfrm>
          <a:prstGeom prst="rect">
            <a:avLst/>
          </a:prstGeom>
          <a:solidFill>
            <a:srgbClr val="F0CDA1"/>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Arial "/>
              <a:ea typeface="+mn-ea"/>
              <a:cs typeface="+mn-cs"/>
            </a:endParaRPr>
          </a:p>
        </p:txBody>
      </p:sp>
    </p:spTree>
    <p:extLst>
      <p:ext uri="{BB962C8B-B14F-4D97-AF65-F5344CB8AC3E}">
        <p14:creationId xmlns:p14="http://schemas.microsoft.com/office/powerpoint/2010/main" val="15681792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spcBef>
                <a:spcPts val="0"/>
              </a:spcBef>
              <a:defRPr/>
            </a:pPr>
            <a:endParaRPr lang="en-US" sz="1600" dirty="0">
              <a:solidFill>
                <a:schemeClr val="bg1"/>
              </a:solidFill>
              <a:latin typeface="Merriweather" panose="00000500000000000000" pitchFamily="2" charset="0"/>
            </a:endParaRPr>
          </a:p>
          <a:p>
            <a:endParaRPr lang="en-US" sz="1600" dirty="0">
              <a:solidFill>
                <a:schemeClr val="bg1"/>
              </a:solidFill>
            </a:endParaRPr>
          </a:p>
          <a:p>
            <a:pPr lvl="1"/>
            <a:endParaRPr lang="en-US" sz="1600" dirty="0">
              <a:solidFill>
                <a:schemeClr val="bg1"/>
              </a:solidFill>
              <a:latin typeface="Merriweather" panose="00000500000000000000" pitchFamily="2" charset="0"/>
            </a:endParaRPr>
          </a:p>
          <a:p>
            <a:endParaRPr lang="en-US" sz="1600" dirty="0">
              <a:solidFill>
                <a:schemeClr val="bg1"/>
              </a:solidFill>
              <a:latin typeface="Merriweather" panose="00000500000000000000" pitchFamily="2" charset="0"/>
            </a:endParaRPr>
          </a:p>
          <a:p>
            <a:endParaRPr lang="en-US" sz="1600" dirty="0">
              <a:solidFill>
                <a:schemeClr val="bg1"/>
              </a:solidFill>
              <a:latin typeface="Merriweather" panose="00000500000000000000" pitchFamily="2" charset="0"/>
            </a:endParaRPr>
          </a:p>
        </p:txBody>
      </p:sp>
      <p:sp>
        <p:nvSpPr>
          <p:cNvPr id="6" name="Title 1"/>
          <p:cNvSpPr>
            <a:spLocks noGrp="1"/>
          </p:cNvSpPr>
          <p:nvPr>
            <p:ph type="title"/>
          </p:nvPr>
        </p:nvSpPr>
        <p:spPr>
          <a:xfrm>
            <a:off x="457200" y="20942"/>
            <a:ext cx="8229600" cy="983327"/>
          </a:xfrm>
        </p:spPr>
        <p:txBody>
          <a:bodyPr>
            <a:noAutofit/>
          </a:bodyPr>
          <a:lstStyle/>
          <a:p>
            <a:pPr algn="l"/>
            <a:r>
              <a:rPr lang="en-US" sz="5900" b="1" dirty="0">
                <a:solidFill>
                  <a:srgbClr val="64B2C1"/>
                </a:solidFill>
                <a:effectLst>
                  <a:outerShdw blurRad="63500" dist="50800" dir="13500000" sx="0" sy="0">
                    <a:schemeClr val="tx1">
                      <a:alpha val="73000"/>
                    </a:schemeClr>
                  </a:outerShdw>
                </a:effectLst>
                <a:latin typeface="Gill Sans MT" panose="020B0502020104020203" pitchFamily="34" charset="0"/>
                <a:cs typeface="Times New Roman" panose="02020603050405020304" pitchFamily="18" charset="0"/>
              </a:rPr>
              <a:t>Month 1</a:t>
            </a:r>
          </a:p>
        </p:txBody>
      </p:sp>
      <p:sp>
        <p:nvSpPr>
          <p:cNvPr id="7" name="Content Placeholder 1">
            <a:extLst>
              <a:ext uri="{FF2B5EF4-FFF2-40B4-BE49-F238E27FC236}">
                <a16:creationId xmlns:a16="http://schemas.microsoft.com/office/drawing/2014/main" id="{0B941C2D-61A6-437B-A7C2-886CD1FD7B5C}"/>
              </a:ext>
            </a:extLst>
          </p:cNvPr>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sz="2400" dirty="0">
              <a:solidFill>
                <a:schemeClr val="bg1"/>
              </a:solidFill>
              <a:latin typeface="Merriweather" panose="00000500000000000000" pitchFamily="2" charset="0"/>
            </a:endParaRPr>
          </a:p>
          <a:p>
            <a:endParaRPr lang="en-US" sz="2400" dirty="0">
              <a:solidFill>
                <a:schemeClr val="bg1"/>
              </a:solidFill>
              <a:latin typeface="Merriweather" panose="00000500000000000000" pitchFamily="2" charset="0"/>
            </a:endParaRPr>
          </a:p>
          <a:p>
            <a:pPr lvl="1"/>
            <a:endParaRPr lang="en-US" sz="1600" dirty="0">
              <a:solidFill>
                <a:schemeClr val="bg1"/>
              </a:solidFill>
              <a:latin typeface="Merriweather" panose="00000500000000000000" pitchFamily="2" charset="0"/>
            </a:endParaRPr>
          </a:p>
          <a:p>
            <a:endParaRPr lang="en-US" dirty="0"/>
          </a:p>
        </p:txBody>
      </p:sp>
      <p:sp>
        <p:nvSpPr>
          <p:cNvPr id="4" name="TextBox 3">
            <a:extLst>
              <a:ext uri="{FF2B5EF4-FFF2-40B4-BE49-F238E27FC236}">
                <a16:creationId xmlns:a16="http://schemas.microsoft.com/office/drawing/2014/main" id="{19CACDDE-F598-BC6A-2E11-E9AFD393D0C8}"/>
              </a:ext>
            </a:extLst>
          </p:cNvPr>
          <p:cNvSpPr txBox="1"/>
          <p:nvPr/>
        </p:nvSpPr>
        <p:spPr>
          <a:xfrm>
            <a:off x="457200" y="1001420"/>
            <a:ext cx="8715462" cy="4893647"/>
          </a:xfrm>
          <a:prstGeom prst="rect">
            <a:avLst/>
          </a:prstGeom>
          <a:noFill/>
        </p:spPr>
        <p:txBody>
          <a:bodyPr wrap="square">
            <a:spAutoFit/>
          </a:bodyPr>
          <a:lstStyle/>
          <a:p>
            <a:pPr marL="342900" marR="0" lvl="0" indent="-342900">
              <a:spcBef>
                <a:spcPts val="0"/>
              </a:spcBef>
              <a:spcAft>
                <a:spcPts val="0"/>
              </a:spcAft>
              <a:buFont typeface="Arial" panose="020B0604020202020204" pitchFamily="34" charset="0"/>
              <a:buChar char="•"/>
            </a:pPr>
            <a:r>
              <a:rPr lang="en-US" sz="2400" dirty="0">
                <a:solidFill>
                  <a:schemeClr val="accent5">
                    <a:lumMod val="50000"/>
                  </a:schemeClr>
                </a:solidFill>
              </a:rPr>
              <a:t>Go to court within 48 hours of the child’s removal for </a:t>
            </a:r>
            <a:r>
              <a:rPr lang="en-US" sz="2400" b="1" dirty="0">
                <a:solidFill>
                  <a:schemeClr val="accent5">
                    <a:lumMod val="50000"/>
                  </a:schemeClr>
                </a:solidFill>
              </a:rPr>
              <a:t>Shelter Care Hearing</a:t>
            </a:r>
          </a:p>
          <a:p>
            <a:pPr marL="800100" lvl="1" indent="-342900">
              <a:buFont typeface="Arial" panose="020B0604020202020204" pitchFamily="34" charset="0"/>
              <a:buChar char="•"/>
            </a:pPr>
            <a:r>
              <a:rPr lang="en-US" sz="2400" dirty="0">
                <a:solidFill>
                  <a:schemeClr val="accent5">
                    <a:lumMod val="50000"/>
                  </a:schemeClr>
                </a:solidFill>
              </a:rPr>
              <a:t>The judge will decide if a child needs to be placed in a safe place, like foster care, for a short period of time</a:t>
            </a:r>
          </a:p>
          <a:p>
            <a:pPr marL="800100" lvl="2" indent="-342900">
              <a:buFont typeface="Arial" panose="020B0604020202020204" pitchFamily="34" charset="0"/>
              <a:buChar char="•"/>
            </a:pPr>
            <a:r>
              <a:rPr lang="en-US" sz="2400" dirty="0">
                <a:solidFill>
                  <a:schemeClr val="accent5">
                    <a:lumMod val="50000"/>
                  </a:schemeClr>
                </a:solidFill>
              </a:rPr>
              <a:t>Children under 12 are assigned a guardian ad litem (GAL)</a:t>
            </a:r>
          </a:p>
          <a:p>
            <a:pPr marL="800100" lvl="2" indent="-342900">
              <a:buFont typeface="Arial" panose="020B0604020202020204" pitchFamily="34" charset="0"/>
              <a:buChar char="•"/>
            </a:pPr>
            <a:r>
              <a:rPr lang="en-US" sz="2400" dirty="0">
                <a:solidFill>
                  <a:schemeClr val="accent5">
                    <a:lumMod val="50000"/>
                  </a:schemeClr>
                </a:solidFill>
              </a:rPr>
              <a:t>Children over 12 may be assigned their own lawyer, they may also have a GAL</a:t>
            </a:r>
          </a:p>
          <a:p>
            <a:pPr marL="800100" lvl="2" indent="-342900">
              <a:buFont typeface="Arial" panose="020B0604020202020204" pitchFamily="34" charset="0"/>
              <a:buChar char="•"/>
            </a:pPr>
            <a:r>
              <a:rPr lang="en-US" sz="2400" dirty="0">
                <a:solidFill>
                  <a:schemeClr val="accent5">
                    <a:lumMod val="50000"/>
                  </a:schemeClr>
                </a:solidFill>
              </a:rPr>
              <a:t>You will be assigned your own lawyer if you cannot afford one</a:t>
            </a:r>
          </a:p>
          <a:p>
            <a:pPr marL="342900" marR="0" lvl="1" indent="-342900">
              <a:spcBef>
                <a:spcPts val="0"/>
              </a:spcBef>
              <a:spcAft>
                <a:spcPts val="0"/>
              </a:spcAft>
              <a:buFont typeface="Arial" panose="020B0604020202020204" pitchFamily="34" charset="0"/>
              <a:buChar char="•"/>
            </a:pPr>
            <a:r>
              <a:rPr lang="en-US" sz="2400" dirty="0">
                <a:solidFill>
                  <a:schemeClr val="accent5">
                    <a:lumMod val="50000"/>
                  </a:schemeClr>
                </a:solidFill>
              </a:rPr>
              <a:t>Someone from Health and Welfare is assigned to your case (case worker) </a:t>
            </a:r>
          </a:p>
          <a:p>
            <a:pPr marL="342900" marR="0" lvl="1" indent="-342900">
              <a:spcBef>
                <a:spcPts val="0"/>
              </a:spcBef>
              <a:spcAft>
                <a:spcPts val="0"/>
              </a:spcAft>
              <a:buFont typeface="Arial" panose="020B0604020202020204" pitchFamily="34" charset="0"/>
              <a:buChar char="•"/>
            </a:pPr>
            <a:r>
              <a:rPr lang="en-US" sz="2400" dirty="0">
                <a:solidFill>
                  <a:schemeClr val="accent5">
                    <a:lumMod val="50000"/>
                  </a:schemeClr>
                </a:solidFill>
              </a:rPr>
              <a:t>Your case worker will start planning visits to meet with the child</a:t>
            </a:r>
          </a:p>
          <a:p>
            <a:pPr marL="342900" marR="0" lvl="0" indent="-342900">
              <a:spcBef>
                <a:spcPts val="0"/>
              </a:spcBef>
              <a:spcAft>
                <a:spcPts val="0"/>
              </a:spcAft>
              <a:buFont typeface="Arial" panose="020B0604020202020204" pitchFamily="34" charset="0"/>
              <a:buChar char="•"/>
            </a:pPr>
            <a:r>
              <a:rPr lang="en-US" sz="2400" dirty="0">
                <a:solidFill>
                  <a:schemeClr val="accent5">
                    <a:lumMod val="50000"/>
                  </a:schemeClr>
                </a:solidFill>
              </a:rPr>
              <a:t>You can start working on any known safety issues at home and seek help for any mental health or drug problems</a:t>
            </a:r>
          </a:p>
        </p:txBody>
      </p:sp>
      <p:sp>
        <p:nvSpPr>
          <p:cNvPr id="3" name="Rectangle 2">
            <a:extLst>
              <a:ext uri="{FF2B5EF4-FFF2-40B4-BE49-F238E27FC236}">
                <a16:creationId xmlns:a16="http://schemas.microsoft.com/office/drawing/2014/main" id="{75982AD4-52CC-80E3-31C9-8B9418DD490A}"/>
              </a:ext>
            </a:extLst>
          </p:cNvPr>
          <p:cNvSpPr/>
          <p:nvPr/>
        </p:nvSpPr>
        <p:spPr>
          <a:xfrm>
            <a:off x="-121228" y="-1581150"/>
            <a:ext cx="564571" cy="10020300"/>
          </a:xfrm>
          <a:prstGeom prst="rect">
            <a:avLst/>
          </a:prstGeom>
          <a:solidFill>
            <a:srgbClr val="F0CDA1"/>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Arial "/>
              <a:ea typeface="+mn-ea"/>
              <a:cs typeface="+mn-cs"/>
            </a:endParaRPr>
          </a:p>
        </p:txBody>
      </p:sp>
    </p:spTree>
    <p:extLst>
      <p:ext uri="{BB962C8B-B14F-4D97-AF65-F5344CB8AC3E}">
        <p14:creationId xmlns:p14="http://schemas.microsoft.com/office/powerpoint/2010/main" val="38420042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spcBef>
                <a:spcPts val="0"/>
              </a:spcBef>
              <a:defRPr/>
            </a:pPr>
            <a:endParaRPr lang="en-US" sz="1600" dirty="0">
              <a:solidFill>
                <a:schemeClr val="bg1"/>
              </a:solidFill>
              <a:latin typeface="Merriweather" panose="00000500000000000000" pitchFamily="2" charset="0"/>
            </a:endParaRPr>
          </a:p>
          <a:p>
            <a:endParaRPr lang="en-US" sz="1600" dirty="0">
              <a:solidFill>
                <a:schemeClr val="bg1"/>
              </a:solidFill>
            </a:endParaRPr>
          </a:p>
          <a:p>
            <a:pPr lvl="1"/>
            <a:endParaRPr lang="en-US" sz="1600" dirty="0">
              <a:solidFill>
                <a:schemeClr val="bg1"/>
              </a:solidFill>
              <a:latin typeface="Merriweather" panose="00000500000000000000" pitchFamily="2" charset="0"/>
            </a:endParaRPr>
          </a:p>
          <a:p>
            <a:endParaRPr lang="en-US" sz="1600" dirty="0">
              <a:solidFill>
                <a:schemeClr val="bg1"/>
              </a:solidFill>
              <a:latin typeface="Merriweather" panose="00000500000000000000" pitchFamily="2" charset="0"/>
            </a:endParaRPr>
          </a:p>
          <a:p>
            <a:endParaRPr lang="en-US" sz="1600" dirty="0">
              <a:solidFill>
                <a:schemeClr val="bg1"/>
              </a:solidFill>
              <a:latin typeface="Merriweather" panose="00000500000000000000" pitchFamily="2" charset="0"/>
            </a:endParaRPr>
          </a:p>
        </p:txBody>
      </p:sp>
      <p:sp>
        <p:nvSpPr>
          <p:cNvPr id="6" name="Title 1"/>
          <p:cNvSpPr>
            <a:spLocks noGrp="1"/>
          </p:cNvSpPr>
          <p:nvPr>
            <p:ph type="title"/>
          </p:nvPr>
        </p:nvSpPr>
        <p:spPr>
          <a:xfrm>
            <a:off x="471996" y="24414"/>
            <a:ext cx="8229600" cy="983327"/>
          </a:xfrm>
        </p:spPr>
        <p:txBody>
          <a:bodyPr>
            <a:noAutofit/>
          </a:bodyPr>
          <a:lstStyle/>
          <a:p>
            <a:pPr algn="l"/>
            <a:r>
              <a:rPr lang="en-US" sz="5900" b="1" dirty="0">
                <a:solidFill>
                  <a:srgbClr val="64B2C1"/>
                </a:solidFill>
                <a:effectLst>
                  <a:outerShdw blurRad="63500" dist="50800" dir="13500000" sx="0" sy="0">
                    <a:schemeClr val="tx1">
                      <a:alpha val="73000"/>
                    </a:schemeClr>
                  </a:outerShdw>
                </a:effectLst>
                <a:latin typeface="Gill Sans MT" panose="020B0502020104020203" pitchFamily="34" charset="0"/>
                <a:cs typeface="Times New Roman" panose="02020603050405020304" pitchFamily="18" charset="0"/>
              </a:rPr>
              <a:t>Month 2</a:t>
            </a:r>
          </a:p>
        </p:txBody>
      </p:sp>
      <p:sp>
        <p:nvSpPr>
          <p:cNvPr id="7" name="Content Placeholder 1">
            <a:extLst>
              <a:ext uri="{FF2B5EF4-FFF2-40B4-BE49-F238E27FC236}">
                <a16:creationId xmlns:a16="http://schemas.microsoft.com/office/drawing/2014/main" id="{0B941C2D-61A6-437B-A7C2-886CD1FD7B5C}"/>
              </a:ext>
            </a:extLst>
          </p:cNvPr>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sz="2400" dirty="0">
              <a:solidFill>
                <a:schemeClr val="bg1"/>
              </a:solidFill>
              <a:latin typeface="Merriweather" panose="00000500000000000000" pitchFamily="2" charset="0"/>
            </a:endParaRPr>
          </a:p>
          <a:p>
            <a:endParaRPr lang="en-US" sz="2400" dirty="0">
              <a:solidFill>
                <a:schemeClr val="bg1"/>
              </a:solidFill>
              <a:latin typeface="Merriweather" panose="00000500000000000000" pitchFamily="2" charset="0"/>
            </a:endParaRPr>
          </a:p>
          <a:p>
            <a:pPr lvl="1"/>
            <a:endParaRPr lang="en-US" sz="1600" dirty="0">
              <a:solidFill>
                <a:schemeClr val="bg1"/>
              </a:solidFill>
              <a:latin typeface="Merriweather" panose="00000500000000000000" pitchFamily="2" charset="0"/>
            </a:endParaRPr>
          </a:p>
          <a:p>
            <a:endParaRPr lang="en-US" dirty="0"/>
          </a:p>
        </p:txBody>
      </p:sp>
      <p:sp>
        <p:nvSpPr>
          <p:cNvPr id="4" name="TextBox 3">
            <a:extLst>
              <a:ext uri="{FF2B5EF4-FFF2-40B4-BE49-F238E27FC236}">
                <a16:creationId xmlns:a16="http://schemas.microsoft.com/office/drawing/2014/main" id="{4E207B50-4176-1C22-852C-79C705EF6F18}"/>
              </a:ext>
            </a:extLst>
          </p:cNvPr>
          <p:cNvSpPr txBox="1"/>
          <p:nvPr/>
        </p:nvSpPr>
        <p:spPr>
          <a:xfrm>
            <a:off x="494950" y="987089"/>
            <a:ext cx="8344250" cy="6001643"/>
          </a:xfrm>
          <a:prstGeom prst="rect">
            <a:avLst/>
          </a:prstGeom>
          <a:noFill/>
        </p:spPr>
        <p:txBody>
          <a:bodyPr wrap="square">
            <a:spAutoFit/>
          </a:bodyPr>
          <a:lstStyle/>
          <a:p>
            <a:pPr marL="342900" lvl="0" indent="-342900">
              <a:buFont typeface="Arial" panose="020B0604020202020204" pitchFamily="34" charset="0"/>
              <a:buChar char="•"/>
            </a:pPr>
            <a:r>
              <a:rPr lang="en-US" sz="2400" dirty="0">
                <a:solidFill>
                  <a:schemeClr val="accent5">
                    <a:lumMod val="50000"/>
                  </a:schemeClr>
                </a:solidFill>
              </a:rPr>
              <a:t>Go to court about 30 days later for the </a:t>
            </a:r>
            <a:r>
              <a:rPr lang="en-US" sz="2400" b="1" dirty="0">
                <a:solidFill>
                  <a:schemeClr val="accent5">
                    <a:lumMod val="50000"/>
                  </a:schemeClr>
                </a:solidFill>
              </a:rPr>
              <a:t>Adjudicatory Hearing</a:t>
            </a:r>
            <a:r>
              <a:rPr lang="en-US" sz="2400" dirty="0">
                <a:solidFill>
                  <a:schemeClr val="accent5">
                    <a:lumMod val="50000"/>
                  </a:schemeClr>
                </a:solidFill>
              </a:rPr>
              <a:t>. </a:t>
            </a:r>
          </a:p>
          <a:p>
            <a:pPr marL="800100" lvl="1" indent="-342900">
              <a:buFont typeface="Arial" panose="020B0604020202020204" pitchFamily="34" charset="0"/>
              <a:buChar char="•"/>
            </a:pPr>
            <a:r>
              <a:rPr lang="en-US" sz="2400" dirty="0">
                <a:solidFill>
                  <a:schemeClr val="accent5">
                    <a:lumMod val="50000"/>
                  </a:schemeClr>
                </a:solidFill>
              </a:rPr>
              <a:t>Judge determines whether to give full custody of your child to Health and Welfare, or back to you, while the case is ongoing.</a:t>
            </a:r>
          </a:p>
          <a:p>
            <a:pPr marL="342900" indent="-342900">
              <a:buFont typeface="Arial" panose="020B0604020202020204" pitchFamily="34" charset="0"/>
              <a:buChar char="•"/>
            </a:pPr>
            <a:r>
              <a:rPr lang="en-US" sz="2400" dirty="0">
                <a:solidFill>
                  <a:schemeClr val="accent5">
                    <a:lumMod val="50000"/>
                  </a:schemeClr>
                </a:solidFill>
              </a:rPr>
              <a:t>Meet with case worker: </a:t>
            </a:r>
          </a:p>
          <a:p>
            <a:pPr marL="800100" lvl="1" indent="-342900">
              <a:buFont typeface="Arial" panose="020B0604020202020204" pitchFamily="34" charset="0"/>
              <a:buChar char="•"/>
            </a:pPr>
            <a:r>
              <a:rPr lang="en-US" sz="2400" b="1" dirty="0">
                <a:solidFill>
                  <a:schemeClr val="accent5">
                    <a:lumMod val="50000"/>
                  </a:schemeClr>
                </a:solidFill>
              </a:rPr>
              <a:t>Family Meeting: </a:t>
            </a:r>
            <a:r>
              <a:rPr lang="en-US" sz="2400" dirty="0">
                <a:solidFill>
                  <a:schemeClr val="accent5">
                    <a:lumMod val="50000"/>
                  </a:schemeClr>
                </a:solidFill>
              </a:rPr>
              <a:t>what resources and support you need to provide a safe home for your child</a:t>
            </a:r>
          </a:p>
          <a:p>
            <a:pPr marL="800100" lvl="1" indent="-342900">
              <a:buFont typeface="Arial" panose="020B0604020202020204" pitchFamily="34" charset="0"/>
              <a:buChar char="•"/>
            </a:pPr>
            <a:r>
              <a:rPr lang="en-US" sz="2400" dirty="0">
                <a:solidFill>
                  <a:schemeClr val="accent5">
                    <a:lumMod val="50000"/>
                  </a:schemeClr>
                </a:solidFill>
              </a:rPr>
              <a:t>Relative search and engagement: to find relatives who may be able to care for your child </a:t>
            </a:r>
          </a:p>
          <a:p>
            <a:pPr marL="800100" lvl="1" indent="-342900">
              <a:buFont typeface="Arial" panose="020B0604020202020204" pitchFamily="34" charset="0"/>
              <a:buChar char="•"/>
            </a:pPr>
            <a:r>
              <a:rPr lang="en-US" sz="2400" b="1" dirty="0">
                <a:solidFill>
                  <a:schemeClr val="accent5">
                    <a:lumMod val="50000"/>
                  </a:schemeClr>
                </a:solidFill>
              </a:rPr>
              <a:t>Safety Plan: </a:t>
            </a:r>
            <a:r>
              <a:rPr lang="en-US" sz="2400" dirty="0">
                <a:solidFill>
                  <a:schemeClr val="accent5">
                    <a:lumMod val="50000"/>
                  </a:schemeClr>
                </a:solidFill>
              </a:rPr>
              <a:t>a list of safety issues that need to be addressed </a:t>
            </a:r>
          </a:p>
          <a:p>
            <a:pPr marL="800100" lvl="1" indent="-342900">
              <a:buFont typeface="Arial" panose="020B0604020202020204" pitchFamily="34" charset="0"/>
              <a:buChar char="•"/>
            </a:pPr>
            <a:r>
              <a:rPr lang="en-US" sz="2400" b="1" dirty="0">
                <a:solidFill>
                  <a:schemeClr val="accent5">
                    <a:lumMod val="50000"/>
                  </a:schemeClr>
                </a:solidFill>
              </a:rPr>
              <a:t>Case Plan: </a:t>
            </a:r>
            <a:r>
              <a:rPr lang="en-US" sz="2400" dirty="0">
                <a:solidFill>
                  <a:schemeClr val="accent5">
                    <a:lumMod val="50000"/>
                  </a:schemeClr>
                </a:solidFill>
              </a:rPr>
              <a:t>a list of things that need to be done before your case can close</a:t>
            </a:r>
          </a:p>
          <a:p>
            <a:pPr marL="342900" lvl="0" indent="-342900">
              <a:buFont typeface="Arial" panose="020B0604020202020204" pitchFamily="34" charset="0"/>
              <a:buChar char="•"/>
            </a:pPr>
            <a:r>
              <a:rPr lang="en-US" sz="2400" dirty="0">
                <a:solidFill>
                  <a:schemeClr val="accent5">
                    <a:lumMod val="50000"/>
                  </a:schemeClr>
                </a:solidFill>
              </a:rPr>
              <a:t>Visits with your child begin</a:t>
            </a:r>
          </a:p>
          <a:p>
            <a:pPr marL="342900" lvl="0" indent="-342900">
              <a:buFont typeface="Arial" panose="020B0604020202020204" pitchFamily="34" charset="0"/>
              <a:buChar char="•"/>
            </a:pPr>
            <a:r>
              <a:rPr lang="en-US" sz="2400" dirty="0">
                <a:solidFill>
                  <a:schemeClr val="accent5">
                    <a:lumMod val="50000"/>
                  </a:schemeClr>
                </a:solidFill>
              </a:rPr>
              <a:t>Case worker meets with your child</a:t>
            </a:r>
          </a:p>
          <a:p>
            <a:pPr marL="342900" lvl="0" indent="-342900">
              <a:buFont typeface="Arial" panose="020B0604020202020204" pitchFamily="34" charset="0"/>
              <a:buChar char="•"/>
            </a:pPr>
            <a:r>
              <a:rPr lang="en-US" sz="2400" dirty="0">
                <a:solidFill>
                  <a:schemeClr val="accent5">
                    <a:lumMod val="50000"/>
                  </a:schemeClr>
                </a:solidFill>
              </a:rPr>
              <a:t>GAL meets with your child </a:t>
            </a:r>
          </a:p>
        </p:txBody>
      </p:sp>
      <p:sp>
        <p:nvSpPr>
          <p:cNvPr id="3" name="Rectangle 2">
            <a:extLst>
              <a:ext uri="{FF2B5EF4-FFF2-40B4-BE49-F238E27FC236}">
                <a16:creationId xmlns:a16="http://schemas.microsoft.com/office/drawing/2014/main" id="{1B8DD413-3B55-5569-53AC-48E27A6F3CDC}"/>
              </a:ext>
            </a:extLst>
          </p:cNvPr>
          <p:cNvSpPr/>
          <p:nvPr/>
        </p:nvSpPr>
        <p:spPr>
          <a:xfrm>
            <a:off x="-121228" y="-1581150"/>
            <a:ext cx="564571" cy="10020300"/>
          </a:xfrm>
          <a:prstGeom prst="rect">
            <a:avLst/>
          </a:prstGeom>
          <a:solidFill>
            <a:srgbClr val="F0CDA1"/>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Arial "/>
              <a:ea typeface="+mn-ea"/>
              <a:cs typeface="+mn-cs"/>
            </a:endParaRPr>
          </a:p>
        </p:txBody>
      </p:sp>
      <p:sp>
        <p:nvSpPr>
          <p:cNvPr id="8" name="Right Brace 7">
            <a:extLst>
              <a:ext uri="{FF2B5EF4-FFF2-40B4-BE49-F238E27FC236}">
                <a16:creationId xmlns:a16="http://schemas.microsoft.com/office/drawing/2014/main" id="{8059C9BA-A88C-7A0B-91E9-76C364A4B985}"/>
              </a:ext>
            </a:extLst>
          </p:cNvPr>
          <p:cNvSpPr/>
          <p:nvPr/>
        </p:nvSpPr>
        <p:spPr>
          <a:xfrm>
            <a:off x="5181600" y="5867400"/>
            <a:ext cx="228600" cy="966186"/>
          </a:xfrm>
          <a:prstGeom prst="rightBrace">
            <a:avLst>
              <a:gd name="adj1" fmla="val 8333"/>
              <a:gd name="adj2" fmla="val 50885"/>
            </a:avLst>
          </a:prstGeom>
          <a:ln w="2222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TextBox 9">
            <a:extLst>
              <a:ext uri="{FF2B5EF4-FFF2-40B4-BE49-F238E27FC236}">
                <a16:creationId xmlns:a16="http://schemas.microsoft.com/office/drawing/2014/main" id="{001C7E3D-C9BA-83C8-2F61-F8F7A61BCF3A}"/>
              </a:ext>
            </a:extLst>
          </p:cNvPr>
          <p:cNvSpPr txBox="1"/>
          <p:nvPr/>
        </p:nvSpPr>
        <p:spPr>
          <a:xfrm>
            <a:off x="5410200" y="5687784"/>
            <a:ext cx="3573946" cy="1200329"/>
          </a:xfrm>
          <a:prstGeom prst="rect">
            <a:avLst/>
          </a:prstGeom>
          <a:noFill/>
        </p:spPr>
        <p:txBody>
          <a:bodyPr wrap="square" rtlCol="0">
            <a:spAutoFit/>
          </a:bodyPr>
          <a:lstStyle/>
          <a:p>
            <a:r>
              <a:rPr lang="en-US" sz="2400" dirty="0">
                <a:solidFill>
                  <a:schemeClr val="accent5">
                    <a:lumMod val="50000"/>
                  </a:schemeClr>
                </a:solidFill>
              </a:rPr>
              <a:t>These visits should continue every month until your case closes</a:t>
            </a:r>
          </a:p>
        </p:txBody>
      </p:sp>
    </p:spTree>
    <p:extLst>
      <p:ext uri="{BB962C8B-B14F-4D97-AF65-F5344CB8AC3E}">
        <p14:creationId xmlns:p14="http://schemas.microsoft.com/office/powerpoint/2010/main" val="18671455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spcBef>
                <a:spcPts val="0"/>
              </a:spcBef>
              <a:defRPr/>
            </a:pPr>
            <a:endParaRPr lang="en-US" sz="1600" dirty="0">
              <a:solidFill>
                <a:schemeClr val="bg1"/>
              </a:solidFill>
              <a:latin typeface="Merriweather" panose="00000500000000000000" pitchFamily="2" charset="0"/>
            </a:endParaRPr>
          </a:p>
          <a:p>
            <a:endParaRPr lang="en-US" sz="1600" dirty="0">
              <a:solidFill>
                <a:schemeClr val="bg1"/>
              </a:solidFill>
            </a:endParaRPr>
          </a:p>
          <a:p>
            <a:pPr lvl="1"/>
            <a:endParaRPr lang="en-US" sz="1600" dirty="0">
              <a:solidFill>
                <a:schemeClr val="bg1"/>
              </a:solidFill>
              <a:latin typeface="Merriweather" panose="00000500000000000000" pitchFamily="2" charset="0"/>
            </a:endParaRPr>
          </a:p>
          <a:p>
            <a:endParaRPr lang="en-US" sz="1600" dirty="0">
              <a:solidFill>
                <a:schemeClr val="bg1"/>
              </a:solidFill>
              <a:latin typeface="Merriweather" panose="00000500000000000000" pitchFamily="2" charset="0"/>
            </a:endParaRPr>
          </a:p>
          <a:p>
            <a:endParaRPr lang="en-US" sz="1600" dirty="0">
              <a:solidFill>
                <a:schemeClr val="bg1"/>
              </a:solidFill>
              <a:latin typeface="Merriweather" panose="00000500000000000000" pitchFamily="2" charset="0"/>
            </a:endParaRPr>
          </a:p>
        </p:txBody>
      </p:sp>
      <p:sp>
        <p:nvSpPr>
          <p:cNvPr id="6" name="Title 1"/>
          <p:cNvSpPr>
            <a:spLocks noGrp="1"/>
          </p:cNvSpPr>
          <p:nvPr>
            <p:ph type="title"/>
          </p:nvPr>
        </p:nvSpPr>
        <p:spPr>
          <a:xfrm>
            <a:off x="443343" y="0"/>
            <a:ext cx="8229600" cy="983327"/>
          </a:xfrm>
        </p:spPr>
        <p:txBody>
          <a:bodyPr>
            <a:noAutofit/>
          </a:bodyPr>
          <a:lstStyle/>
          <a:p>
            <a:pPr algn="l"/>
            <a:r>
              <a:rPr lang="en-US" sz="5900" b="1" dirty="0">
                <a:solidFill>
                  <a:srgbClr val="64B2C1"/>
                </a:solidFill>
                <a:effectLst>
                  <a:outerShdw blurRad="63500" dist="50800" dir="13500000" sx="0" sy="0">
                    <a:schemeClr val="tx1">
                      <a:alpha val="73000"/>
                    </a:schemeClr>
                  </a:outerShdw>
                </a:effectLst>
                <a:latin typeface="Gill Sans MT" panose="020B0502020104020203" pitchFamily="34" charset="0"/>
                <a:cs typeface="Times New Roman" panose="02020603050405020304" pitchFamily="18" charset="0"/>
              </a:rPr>
              <a:t>Month 3-6</a:t>
            </a:r>
          </a:p>
        </p:txBody>
      </p:sp>
      <p:sp>
        <p:nvSpPr>
          <p:cNvPr id="7" name="Content Placeholder 1">
            <a:extLst>
              <a:ext uri="{FF2B5EF4-FFF2-40B4-BE49-F238E27FC236}">
                <a16:creationId xmlns:a16="http://schemas.microsoft.com/office/drawing/2014/main" id="{0B941C2D-61A6-437B-A7C2-886CD1FD7B5C}"/>
              </a:ext>
            </a:extLst>
          </p:cNvPr>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sz="2400" dirty="0">
              <a:solidFill>
                <a:schemeClr val="bg1"/>
              </a:solidFill>
              <a:latin typeface="Merriweather" panose="00000500000000000000" pitchFamily="2" charset="0"/>
            </a:endParaRPr>
          </a:p>
          <a:p>
            <a:endParaRPr lang="en-US" sz="2400" dirty="0">
              <a:solidFill>
                <a:schemeClr val="bg1"/>
              </a:solidFill>
              <a:latin typeface="Merriweather" panose="00000500000000000000" pitchFamily="2" charset="0"/>
            </a:endParaRPr>
          </a:p>
          <a:p>
            <a:pPr lvl="1"/>
            <a:endParaRPr lang="en-US" sz="1600" dirty="0">
              <a:solidFill>
                <a:schemeClr val="bg1"/>
              </a:solidFill>
              <a:latin typeface="Merriweather" panose="00000500000000000000" pitchFamily="2" charset="0"/>
            </a:endParaRPr>
          </a:p>
          <a:p>
            <a:endParaRPr lang="en-US" dirty="0"/>
          </a:p>
        </p:txBody>
      </p:sp>
      <p:sp>
        <p:nvSpPr>
          <p:cNvPr id="4" name="TextBox 3">
            <a:extLst>
              <a:ext uri="{FF2B5EF4-FFF2-40B4-BE49-F238E27FC236}">
                <a16:creationId xmlns:a16="http://schemas.microsoft.com/office/drawing/2014/main" id="{FF7206B3-E008-2899-9CA2-2B8F5C448497}"/>
              </a:ext>
            </a:extLst>
          </p:cNvPr>
          <p:cNvSpPr txBox="1"/>
          <p:nvPr/>
        </p:nvSpPr>
        <p:spPr>
          <a:xfrm>
            <a:off x="609600" y="1220182"/>
            <a:ext cx="8077200" cy="4524315"/>
          </a:xfrm>
          <a:prstGeom prst="rect">
            <a:avLst/>
          </a:prstGeom>
          <a:noFill/>
        </p:spPr>
        <p:txBody>
          <a:bodyPr wrap="square">
            <a:spAutoFit/>
          </a:bodyPr>
          <a:lstStyle/>
          <a:p>
            <a:pPr marR="0">
              <a:spcBef>
                <a:spcPts val="0"/>
              </a:spcBef>
              <a:spcAft>
                <a:spcPts val="0"/>
              </a:spcAft>
            </a:pPr>
            <a:r>
              <a:rPr lang="en-US" sz="2400" dirty="0">
                <a:solidFill>
                  <a:schemeClr val="accent5">
                    <a:lumMod val="50000"/>
                  </a:schemeClr>
                </a:solidFill>
              </a:rPr>
              <a:t>Month 3:</a:t>
            </a:r>
          </a:p>
          <a:p>
            <a:pPr marL="342900" marR="0" indent="-342900">
              <a:spcBef>
                <a:spcPts val="0"/>
              </a:spcBef>
              <a:spcAft>
                <a:spcPts val="0"/>
              </a:spcAft>
              <a:buFont typeface="Arial" panose="020B0604020202020204" pitchFamily="34" charset="0"/>
              <a:buChar char="•"/>
            </a:pPr>
            <a:r>
              <a:rPr lang="en-US" sz="2400" dirty="0">
                <a:solidFill>
                  <a:schemeClr val="accent5">
                    <a:lumMod val="50000"/>
                  </a:schemeClr>
                </a:solidFill>
              </a:rPr>
              <a:t>You go to court again for a </a:t>
            </a:r>
            <a:r>
              <a:rPr lang="en-US" sz="2400" b="1" dirty="0">
                <a:solidFill>
                  <a:schemeClr val="accent5">
                    <a:lumMod val="50000"/>
                  </a:schemeClr>
                </a:solidFill>
              </a:rPr>
              <a:t>Case Plan Hearing </a:t>
            </a:r>
            <a:r>
              <a:rPr lang="en-US" sz="2400" dirty="0">
                <a:solidFill>
                  <a:schemeClr val="accent5">
                    <a:lumMod val="50000"/>
                  </a:schemeClr>
                </a:solidFill>
              </a:rPr>
              <a:t>to finalize your Case Plan </a:t>
            </a:r>
          </a:p>
          <a:p>
            <a:pPr marL="342900" marR="0" indent="-342900">
              <a:spcBef>
                <a:spcPts val="0"/>
              </a:spcBef>
              <a:spcAft>
                <a:spcPts val="0"/>
              </a:spcAft>
              <a:buFont typeface="Arial" panose="020B0604020202020204" pitchFamily="34" charset="0"/>
              <a:buChar char="•"/>
            </a:pPr>
            <a:r>
              <a:rPr lang="en-US" sz="2400" dirty="0">
                <a:solidFill>
                  <a:schemeClr val="accent5">
                    <a:lumMod val="50000"/>
                  </a:schemeClr>
                </a:solidFill>
              </a:rPr>
              <a:t>You will start working the steps in your Case Plan</a:t>
            </a:r>
          </a:p>
          <a:p>
            <a:pPr marR="0">
              <a:spcBef>
                <a:spcPts val="0"/>
              </a:spcBef>
              <a:spcAft>
                <a:spcPts val="0"/>
              </a:spcAft>
            </a:pPr>
            <a:endParaRPr lang="en-US" sz="2400" dirty="0">
              <a:solidFill>
                <a:schemeClr val="accent5">
                  <a:lumMod val="50000"/>
                </a:schemeClr>
              </a:solidFill>
            </a:endParaRPr>
          </a:p>
          <a:p>
            <a:pPr marR="0">
              <a:spcBef>
                <a:spcPts val="0"/>
              </a:spcBef>
              <a:spcAft>
                <a:spcPts val="0"/>
              </a:spcAft>
            </a:pPr>
            <a:r>
              <a:rPr lang="en-US" sz="2400" dirty="0">
                <a:solidFill>
                  <a:schemeClr val="accent5">
                    <a:lumMod val="50000"/>
                  </a:schemeClr>
                </a:solidFill>
              </a:rPr>
              <a:t>Month 4-5:</a:t>
            </a:r>
          </a:p>
          <a:p>
            <a:pPr marL="342900" marR="0" indent="-342900">
              <a:spcBef>
                <a:spcPts val="0"/>
              </a:spcBef>
              <a:spcAft>
                <a:spcPts val="0"/>
              </a:spcAft>
              <a:buFont typeface="Arial" panose="020B0604020202020204" pitchFamily="34" charset="0"/>
              <a:buChar char="•"/>
            </a:pPr>
            <a:r>
              <a:rPr lang="en-US" sz="2400" dirty="0">
                <a:solidFill>
                  <a:schemeClr val="accent5">
                    <a:lumMod val="50000"/>
                  </a:schemeClr>
                </a:solidFill>
              </a:rPr>
              <a:t>You may go to court again so the judge can check in and see how you are doing; this is called a Status Hearing</a:t>
            </a:r>
          </a:p>
          <a:p>
            <a:pPr marL="342900" marR="0" indent="-342900">
              <a:spcBef>
                <a:spcPts val="0"/>
              </a:spcBef>
              <a:spcAft>
                <a:spcPts val="0"/>
              </a:spcAft>
              <a:buFont typeface="Arial" panose="020B0604020202020204" pitchFamily="34" charset="0"/>
              <a:buChar char="•"/>
            </a:pPr>
            <a:endParaRPr lang="en-US" sz="2400" dirty="0">
              <a:solidFill>
                <a:schemeClr val="accent5">
                  <a:lumMod val="50000"/>
                </a:schemeClr>
              </a:solidFill>
            </a:endParaRPr>
          </a:p>
          <a:p>
            <a:pPr marR="0">
              <a:spcBef>
                <a:spcPts val="0"/>
              </a:spcBef>
              <a:spcAft>
                <a:spcPts val="0"/>
              </a:spcAft>
            </a:pPr>
            <a:r>
              <a:rPr lang="en-US" sz="2400" dirty="0">
                <a:solidFill>
                  <a:schemeClr val="accent5">
                    <a:lumMod val="50000"/>
                  </a:schemeClr>
                </a:solidFill>
              </a:rPr>
              <a:t>Month 6:</a:t>
            </a:r>
          </a:p>
          <a:p>
            <a:pPr marL="342900" marR="0" indent="-342900">
              <a:spcBef>
                <a:spcPts val="0"/>
              </a:spcBef>
              <a:spcAft>
                <a:spcPts val="0"/>
              </a:spcAft>
              <a:buFont typeface="Arial" panose="020B0604020202020204" pitchFamily="34" charset="0"/>
              <a:buChar char="•"/>
            </a:pPr>
            <a:r>
              <a:rPr lang="en-US" sz="2400" dirty="0">
                <a:solidFill>
                  <a:schemeClr val="accent5">
                    <a:lumMod val="50000"/>
                  </a:schemeClr>
                </a:solidFill>
              </a:rPr>
              <a:t>You go to court again to talk about your plan. This is called the </a:t>
            </a:r>
            <a:r>
              <a:rPr lang="en-US" sz="2400" b="1" dirty="0">
                <a:solidFill>
                  <a:schemeClr val="accent5">
                    <a:lumMod val="50000"/>
                  </a:schemeClr>
                </a:solidFill>
              </a:rPr>
              <a:t>6-Month Review Hearing</a:t>
            </a:r>
          </a:p>
        </p:txBody>
      </p:sp>
      <p:sp>
        <p:nvSpPr>
          <p:cNvPr id="3" name="Rectangle 2">
            <a:extLst>
              <a:ext uri="{FF2B5EF4-FFF2-40B4-BE49-F238E27FC236}">
                <a16:creationId xmlns:a16="http://schemas.microsoft.com/office/drawing/2014/main" id="{676E9A71-4BEF-3F9D-BD56-AB636C8308CC}"/>
              </a:ext>
            </a:extLst>
          </p:cNvPr>
          <p:cNvSpPr/>
          <p:nvPr/>
        </p:nvSpPr>
        <p:spPr>
          <a:xfrm>
            <a:off x="-121228" y="-1581150"/>
            <a:ext cx="564571" cy="10020300"/>
          </a:xfrm>
          <a:prstGeom prst="rect">
            <a:avLst/>
          </a:prstGeom>
          <a:solidFill>
            <a:srgbClr val="F0CDA1"/>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Arial "/>
              <a:ea typeface="+mn-ea"/>
              <a:cs typeface="+mn-cs"/>
            </a:endParaRPr>
          </a:p>
        </p:txBody>
      </p:sp>
    </p:spTree>
    <p:extLst>
      <p:ext uri="{BB962C8B-B14F-4D97-AF65-F5344CB8AC3E}">
        <p14:creationId xmlns:p14="http://schemas.microsoft.com/office/powerpoint/2010/main" val="35943331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spcBef>
                <a:spcPts val="0"/>
              </a:spcBef>
              <a:defRPr/>
            </a:pPr>
            <a:endParaRPr lang="en-US" sz="1600" dirty="0">
              <a:solidFill>
                <a:schemeClr val="bg1"/>
              </a:solidFill>
              <a:latin typeface="Merriweather" panose="00000500000000000000" pitchFamily="2" charset="0"/>
            </a:endParaRPr>
          </a:p>
          <a:p>
            <a:endParaRPr lang="en-US" sz="1600" dirty="0">
              <a:solidFill>
                <a:schemeClr val="bg1"/>
              </a:solidFill>
            </a:endParaRPr>
          </a:p>
          <a:p>
            <a:pPr lvl="1"/>
            <a:endParaRPr lang="en-US" sz="1600" dirty="0">
              <a:solidFill>
                <a:schemeClr val="bg1"/>
              </a:solidFill>
              <a:latin typeface="Merriweather" panose="00000500000000000000" pitchFamily="2" charset="0"/>
            </a:endParaRPr>
          </a:p>
          <a:p>
            <a:endParaRPr lang="en-US" sz="1600" dirty="0">
              <a:solidFill>
                <a:schemeClr val="bg1"/>
              </a:solidFill>
              <a:latin typeface="Merriweather" panose="00000500000000000000" pitchFamily="2" charset="0"/>
            </a:endParaRPr>
          </a:p>
          <a:p>
            <a:endParaRPr lang="en-US" sz="1600" dirty="0">
              <a:solidFill>
                <a:schemeClr val="bg1"/>
              </a:solidFill>
              <a:latin typeface="Merriweather" panose="00000500000000000000" pitchFamily="2" charset="0"/>
            </a:endParaRPr>
          </a:p>
        </p:txBody>
      </p:sp>
      <p:sp>
        <p:nvSpPr>
          <p:cNvPr id="6" name="Title 1"/>
          <p:cNvSpPr>
            <a:spLocks noGrp="1"/>
          </p:cNvSpPr>
          <p:nvPr>
            <p:ph type="title"/>
          </p:nvPr>
        </p:nvSpPr>
        <p:spPr>
          <a:xfrm>
            <a:off x="432987" y="15700"/>
            <a:ext cx="8229600" cy="983327"/>
          </a:xfrm>
        </p:spPr>
        <p:txBody>
          <a:bodyPr>
            <a:noAutofit/>
          </a:bodyPr>
          <a:lstStyle/>
          <a:p>
            <a:pPr algn="l"/>
            <a:r>
              <a:rPr lang="en-US" sz="5900" b="1" dirty="0">
                <a:solidFill>
                  <a:srgbClr val="64B2C1"/>
                </a:solidFill>
                <a:effectLst>
                  <a:outerShdw blurRad="63500" dist="50800" dir="13500000" sx="0" sy="0">
                    <a:schemeClr val="tx1">
                      <a:alpha val="73000"/>
                    </a:schemeClr>
                  </a:outerShdw>
                </a:effectLst>
                <a:latin typeface="Gill Sans MT" panose="020B0502020104020203" pitchFamily="34" charset="0"/>
                <a:cs typeface="Times New Roman" panose="02020603050405020304" pitchFamily="18" charset="0"/>
              </a:rPr>
              <a:t>Month 12+</a:t>
            </a:r>
          </a:p>
        </p:txBody>
      </p:sp>
      <p:sp>
        <p:nvSpPr>
          <p:cNvPr id="7" name="Content Placeholder 1">
            <a:extLst>
              <a:ext uri="{FF2B5EF4-FFF2-40B4-BE49-F238E27FC236}">
                <a16:creationId xmlns:a16="http://schemas.microsoft.com/office/drawing/2014/main" id="{0B941C2D-61A6-437B-A7C2-886CD1FD7B5C}"/>
              </a:ext>
            </a:extLst>
          </p:cNvPr>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sz="2400" dirty="0">
              <a:solidFill>
                <a:schemeClr val="bg1"/>
              </a:solidFill>
              <a:latin typeface="Merriweather" panose="00000500000000000000" pitchFamily="2" charset="0"/>
            </a:endParaRPr>
          </a:p>
          <a:p>
            <a:endParaRPr lang="en-US" sz="2400" dirty="0">
              <a:solidFill>
                <a:schemeClr val="bg1"/>
              </a:solidFill>
              <a:latin typeface="Merriweather" panose="00000500000000000000" pitchFamily="2" charset="0"/>
            </a:endParaRPr>
          </a:p>
          <a:p>
            <a:pPr lvl="1"/>
            <a:endParaRPr lang="en-US" sz="1600" dirty="0">
              <a:solidFill>
                <a:schemeClr val="bg1"/>
              </a:solidFill>
              <a:latin typeface="Merriweather" panose="00000500000000000000" pitchFamily="2" charset="0"/>
            </a:endParaRPr>
          </a:p>
          <a:p>
            <a:endParaRPr lang="en-US" dirty="0"/>
          </a:p>
        </p:txBody>
      </p:sp>
      <p:sp>
        <p:nvSpPr>
          <p:cNvPr id="4" name="TextBox 3">
            <a:extLst>
              <a:ext uri="{FF2B5EF4-FFF2-40B4-BE49-F238E27FC236}">
                <a16:creationId xmlns:a16="http://schemas.microsoft.com/office/drawing/2014/main" id="{63929964-A49F-748B-96B5-BCA21A11BF54}"/>
              </a:ext>
            </a:extLst>
          </p:cNvPr>
          <p:cNvSpPr txBox="1"/>
          <p:nvPr/>
        </p:nvSpPr>
        <p:spPr>
          <a:xfrm>
            <a:off x="590724" y="1199418"/>
            <a:ext cx="8229599" cy="3785652"/>
          </a:xfrm>
          <a:prstGeom prst="rect">
            <a:avLst/>
          </a:prstGeom>
          <a:noFill/>
        </p:spPr>
        <p:txBody>
          <a:bodyPr wrap="square">
            <a:spAutoFit/>
          </a:bodyPr>
          <a:lstStyle/>
          <a:p>
            <a:pPr marL="0"/>
            <a:r>
              <a:rPr lang="en-US" sz="2400" dirty="0">
                <a:solidFill>
                  <a:schemeClr val="accent5">
                    <a:lumMod val="50000"/>
                  </a:schemeClr>
                </a:solidFill>
              </a:rPr>
              <a:t>Month 12:</a:t>
            </a:r>
          </a:p>
          <a:p>
            <a:pPr marL="342900" lvl="0" indent="-342900">
              <a:buFont typeface="Symbol" panose="05050102010706020507" pitchFamily="18" charset="2"/>
              <a:buChar char=""/>
            </a:pPr>
            <a:r>
              <a:rPr lang="en-US" sz="2400" dirty="0">
                <a:solidFill>
                  <a:schemeClr val="accent5">
                    <a:lumMod val="50000"/>
                  </a:schemeClr>
                </a:solidFill>
              </a:rPr>
              <a:t>You go to court again for a </a:t>
            </a:r>
            <a:r>
              <a:rPr lang="en-US" sz="2400" b="1" dirty="0">
                <a:solidFill>
                  <a:schemeClr val="accent5">
                    <a:lumMod val="50000"/>
                  </a:schemeClr>
                </a:solidFill>
              </a:rPr>
              <a:t>Permanency Hearing</a:t>
            </a:r>
          </a:p>
          <a:p>
            <a:pPr marL="342900" lvl="0" indent="-342900">
              <a:buFont typeface="Symbol" panose="05050102010706020507" pitchFamily="18" charset="2"/>
              <a:buChar char=""/>
            </a:pPr>
            <a:r>
              <a:rPr lang="en-US" sz="2400" dirty="0">
                <a:solidFill>
                  <a:schemeClr val="accent5">
                    <a:lumMod val="50000"/>
                  </a:schemeClr>
                </a:solidFill>
              </a:rPr>
              <a:t>The judge will decide where your child will live permanently</a:t>
            </a:r>
          </a:p>
          <a:p>
            <a:pPr marL="342900" lvl="0" indent="-342900">
              <a:buFont typeface="Symbol" panose="05050102010706020507" pitchFamily="18" charset="2"/>
              <a:buChar char=""/>
            </a:pPr>
            <a:endParaRPr lang="en-US" sz="2400" dirty="0">
              <a:solidFill>
                <a:schemeClr val="accent5">
                  <a:lumMod val="50000"/>
                </a:schemeClr>
              </a:solidFill>
            </a:endParaRPr>
          </a:p>
          <a:p>
            <a:pPr marL="0"/>
            <a:r>
              <a:rPr lang="en-US" sz="2400" dirty="0">
                <a:solidFill>
                  <a:schemeClr val="accent5">
                    <a:lumMod val="50000"/>
                  </a:schemeClr>
                </a:solidFill>
              </a:rPr>
              <a:t>Month 15+:</a:t>
            </a:r>
          </a:p>
          <a:p>
            <a:pPr marL="342900" lvl="0" indent="-342900">
              <a:buFont typeface="Symbol" panose="05050102010706020507" pitchFamily="18" charset="2"/>
              <a:buChar char=""/>
            </a:pPr>
            <a:r>
              <a:rPr lang="en-US" sz="2400" dirty="0">
                <a:solidFill>
                  <a:schemeClr val="accent5">
                    <a:lumMod val="50000"/>
                  </a:schemeClr>
                </a:solidFill>
              </a:rPr>
              <a:t>If the child has remained out of your home for the last 15 of the most recent 22 months you may lose your ability to be your child(s) “legal parent”</a:t>
            </a:r>
          </a:p>
          <a:p>
            <a:pPr marL="342900" lvl="0" indent="-342900">
              <a:buFont typeface="Symbol" panose="05050102010706020507" pitchFamily="18" charset="2"/>
              <a:buChar char=""/>
            </a:pPr>
            <a:r>
              <a:rPr lang="en-US" sz="2400" dirty="0">
                <a:solidFill>
                  <a:schemeClr val="accent5">
                    <a:lumMod val="50000"/>
                  </a:schemeClr>
                </a:solidFill>
              </a:rPr>
              <a:t>You will return to court for a </a:t>
            </a:r>
            <a:r>
              <a:rPr lang="en-US" sz="2400" b="1" dirty="0">
                <a:solidFill>
                  <a:schemeClr val="accent5">
                    <a:lumMod val="50000"/>
                  </a:schemeClr>
                </a:solidFill>
              </a:rPr>
              <a:t>Termination of Parental Rights Hearing </a:t>
            </a:r>
            <a:r>
              <a:rPr lang="en-US" sz="2400" dirty="0">
                <a:solidFill>
                  <a:schemeClr val="accent5">
                    <a:lumMod val="50000"/>
                  </a:schemeClr>
                </a:solidFill>
              </a:rPr>
              <a:t>and your legal rights as a parent will be severed</a:t>
            </a:r>
          </a:p>
        </p:txBody>
      </p:sp>
      <p:sp>
        <p:nvSpPr>
          <p:cNvPr id="3" name="Rectangle 2">
            <a:extLst>
              <a:ext uri="{FF2B5EF4-FFF2-40B4-BE49-F238E27FC236}">
                <a16:creationId xmlns:a16="http://schemas.microsoft.com/office/drawing/2014/main" id="{B2DC25AF-7C21-0122-B433-A2A62153953A}"/>
              </a:ext>
            </a:extLst>
          </p:cNvPr>
          <p:cNvSpPr/>
          <p:nvPr/>
        </p:nvSpPr>
        <p:spPr>
          <a:xfrm>
            <a:off x="-121228" y="-1581150"/>
            <a:ext cx="564571" cy="10020300"/>
          </a:xfrm>
          <a:prstGeom prst="rect">
            <a:avLst/>
          </a:prstGeom>
          <a:solidFill>
            <a:srgbClr val="F0CDA1"/>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Arial "/>
              <a:ea typeface="+mn-ea"/>
              <a:cs typeface="+mn-cs"/>
            </a:endParaRPr>
          </a:p>
        </p:txBody>
      </p:sp>
    </p:spTree>
    <p:extLst>
      <p:ext uri="{BB962C8B-B14F-4D97-AF65-F5344CB8AC3E}">
        <p14:creationId xmlns:p14="http://schemas.microsoft.com/office/powerpoint/2010/main" val="71391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113129</TotalTime>
  <Words>1463</Words>
  <Application>Microsoft Office PowerPoint</Application>
  <PresentationFormat>On-screen Show (4:3)</PresentationFormat>
  <Paragraphs>231</Paragraphs>
  <Slides>23</Slides>
  <Notes>22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23</vt:i4>
      </vt:variant>
    </vt:vector>
  </HeadingPairs>
  <TitlesOfParts>
    <vt:vector size="32" baseType="lpstr">
      <vt:lpstr>Arial</vt:lpstr>
      <vt:lpstr>Arial </vt:lpstr>
      <vt:lpstr>Calibri</vt:lpstr>
      <vt:lpstr>Calibri Light</vt:lpstr>
      <vt:lpstr>Gill Sans MT</vt:lpstr>
      <vt:lpstr>Merriweather</vt:lpstr>
      <vt:lpstr>Symbol</vt:lpstr>
      <vt:lpstr>Wingdings</vt:lpstr>
      <vt:lpstr>Office Theme</vt:lpstr>
      <vt:lpstr>PowerPoint Presentation</vt:lpstr>
      <vt:lpstr>Parent Partners </vt:lpstr>
      <vt:lpstr>Class Format</vt:lpstr>
      <vt:lpstr>Parent Handbook</vt:lpstr>
      <vt:lpstr>Removal</vt:lpstr>
      <vt:lpstr>Month 1</vt:lpstr>
      <vt:lpstr>Month 2</vt:lpstr>
      <vt:lpstr>Month 3-6</vt:lpstr>
      <vt:lpstr>Month 12+</vt:lpstr>
      <vt:lpstr>Visitation</vt:lpstr>
      <vt:lpstr>Home Visits</vt:lpstr>
      <vt:lpstr>Extended Home Visits</vt:lpstr>
      <vt:lpstr>Protective Supervision</vt:lpstr>
      <vt:lpstr>Types of Permanency</vt:lpstr>
      <vt:lpstr>Concurrent Planning</vt:lpstr>
      <vt:lpstr>PowerPoint Presentation</vt:lpstr>
      <vt:lpstr>Questions You May Have</vt:lpstr>
      <vt:lpstr>Questions You May Have</vt:lpstr>
      <vt:lpstr>Questions You May Have</vt:lpstr>
      <vt:lpstr>Questions You May Have</vt:lpstr>
      <vt:lpstr>Questions You May Have</vt:lpstr>
      <vt:lpstr>Other Questions?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Mandatory Forms</dc:title>
  <dc:creator>Teresa Vance</dc:creator>
  <cp:lastModifiedBy>Teresa Vance</cp:lastModifiedBy>
  <cp:revision>65</cp:revision>
  <dcterms:created xsi:type="dcterms:W3CDTF">2021-10-26T23:46:55Z</dcterms:created>
  <dcterms:modified xsi:type="dcterms:W3CDTF">2025-03-18T17:30:17Z</dcterms:modified>
</cp:coreProperties>
</file>